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0" r:id="rId6"/>
    <p:sldId id="258" r:id="rId7"/>
    <p:sldId id="259" r:id="rId8"/>
    <p:sldId id="260" r:id="rId9"/>
    <p:sldId id="261" r:id="rId10"/>
    <p:sldId id="262" r:id="rId11"/>
    <p:sldId id="263" r:id="rId12"/>
    <p:sldId id="264" r:id="rId13"/>
    <p:sldId id="265" r:id="rId14"/>
    <p:sldId id="266" r:id="rId15"/>
    <p:sldId id="299" r:id="rId16"/>
    <p:sldId id="300" r:id="rId17"/>
    <p:sldId id="267" r:id="rId18"/>
    <p:sldId id="268" r:id="rId19"/>
    <p:sldId id="271" r:id="rId20"/>
    <p:sldId id="272" r:id="rId21"/>
    <p:sldId id="274" r:id="rId22"/>
    <p:sldId id="287" r:id="rId23"/>
    <p:sldId id="288" r:id="rId24"/>
    <p:sldId id="289" r:id="rId25"/>
    <p:sldId id="290" r:id="rId26"/>
    <p:sldId id="301" r:id="rId27"/>
    <p:sldId id="291" r:id="rId28"/>
    <p:sldId id="297" r:id="rId29"/>
    <p:sldId id="292" r:id="rId30"/>
    <p:sldId id="294" r:id="rId31"/>
    <p:sldId id="275" r:id="rId32"/>
    <p:sldId id="276" r:id="rId33"/>
    <p:sldId id="277" r:id="rId34"/>
    <p:sldId id="278" r:id="rId35"/>
    <p:sldId id="279" r:id="rId36"/>
    <p:sldId id="281" r:id="rId37"/>
    <p:sldId id="282" r:id="rId38"/>
    <p:sldId id="283" r:id="rId39"/>
    <p:sldId id="285" r:id="rId40"/>
    <p:sldId id="298" r:id="rId41"/>
    <p:sldId id="302" r:id="rId42"/>
    <p:sldId id="303"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85221" units="1/cm"/>
          <inkml:channelProperty channel="Y" name="resolution" value="36.86007" units="1/cm"/>
          <inkml:channelProperty channel="T" name="resolution" value="1" units="1/dev"/>
        </inkml:channelProperties>
      </inkml:inkSource>
      <inkml:timestamp xml:id="ts0" timeString="2020-01-16T06:20:20.350"/>
    </inkml:context>
    <inkml:brush xml:id="br0">
      <inkml:brushProperty name="width" value="0.1" units="cm"/>
      <inkml:brushProperty name="height" value="0.1" units="cm"/>
      <inkml:brushProperty name="color" value="#3165BB"/>
      <inkml:brushProperty name="fitToCurve" value="1"/>
    </inkml:brush>
  </inkml:definitions>
  <inkml:trace contextRef="#ctx0" brushRef="#br0">1525 9538 0,'-35'0'16,"0"-36"78,-36 1-79,0 35-15,-34-35 16,-1 0-16,0-36 16,71 71-16,-36-71 15,1 36-15,34 0 16,1 35-16,0 0 15,35-35-15,-36 35 16,36-36-16,0 1 16,-35 0-1,0-1 1,0 1-16,35-35 16,-36 34-16,1-34 15,0 35-15,35-1 16,-36-34-16,1 34 15,35-34-15,-35-1 16,35-35-16,-35 36 16,-1-36-16,1 36 15,0-72 1,35 1-16,-35 35 16,35 36-16,0-71 15,0 0-15,0 35 16,-36-35-16,36 105 15,0-105-15,0 36 16,0 34-16,-35-35 16,35 0-16,0 36 15,0-1-15,0 36 16,0-71-16,0 71 16,0-71-16,0 0 15,0 36-15,0-1 16,0-35-16,0 0 15,0 36-15,0-1 16,0-35-16,0 71 16,-35-71-16,35 0 15,0 1-15,0 34 16,0-35-16,-36 0 16,36-35-16,0 71 15,0-1-15,0-35 16,0 71-16,0-35 15,-35-36 1,35 0-16,0 35 16,0-70-16,0 0 15,0 0-15,0 0 16,0 70-16,0-35 16,0 1-16,0-36 15,0 70-15,0-35 16,0 0-16,0 0 15,35 71-15,-35-71 16,0-35-16,36 35 16,-36 1-16,35 69 15,-35-34-15,0-1 16,35 36-16,-35-71 16,36 36-16,-1-1 15,-35 0-15,0-34 16,0 34-16,35 71 15,0-106-15,-35 71 16,36 35-16,-36-71 16,35 36-16,-35 0 15,0 0-15,35-36 16,-35 36-16,35-36 16,1 1-1,-1 34-15,0-34 16,1-36-16,-1 35 15,0 36-15,0 0 16,1-36-16,34 1 16,-34-1-1,-36 36-15,35 0 16,0-1-16,-35 1 16,35 0-16,1 35 15,-1-71-15,0 1 31,0 70-15,1 0-16,-1 0 63,0 0-32,1 0-31,-1 0 31,0 0-15,0 0-16,1 0 47,-1 0-32,0 0 1,1 0 15,-1 0 63,0 0-79,0 70-15,1 1 16,-1-71-16,0 35 16,0 0-16,36 36 15,-36-36-15,1 0 16,-1 36-16,0-36 16,0-35-16,-35 36 15,0-1-15,0 0 16,36 0-16,-1-35 15,-35 36-15,35 34 16,-35-35 0,36 1-1,-36-1-15,0 0 16,0 1-16,35 34 16,-35 1-16,35-36 15,-35 0-15,0 106 16,0-70-16,0-1 15,35 1-15,-35 35 16,0-36-16,0-34 16,36 34-16,-36 36 15,35-71-15,-35 71 16,0 0-16,0-35 16,0-1-16,0 36 15,0 0-15,0 0 16,0-71-16,0 71 15,0-36-15,0 1 16,0-1-16,0 1 16,0 0-16,0-1 15,0 1-15,0-36 16,0 35 0,0-34-16,0-1 15,0 36-15,0-36 16,0 35-16,0 1 15,0-36-15,0 71 16,0-35-16,0 34 16,0-69-16,0 70 15,0-1-15,-35-69 16,35 105-16,0-106 16,0 36-16,0-1 15,-36 36-15,36-71 16,-35 71-16,35-71 15,0 36-15,0 0 16,0-1-16,0 1 16,0-36-16,0 106 15,0-70-15,0-1 16,0 36-16,0-35 16,0 34-16,0-69 15,0 69-15,-35-34 16,35-36-16,0 36 15,0 35-15,0-71 16,0 36-16,0-1 16,0-35-16,0 36 15,0-1 1,0 1-16,0 0 16,0 34-1,-35-69-15,35 34 16,0 1-16,0-36 15,0 36-15,0-1 16,0-35-16,0 1 16,0-1-16,0 0 15,0 36-15,0-1 16,-36-34-16,36 34 16,0 1-16,0-36 15,0 0-15,0 36 16,-35-1-16,35 1 15,0-36-15,0 71 16,0-35-16,0-36 16,-35 0-16,35 36 15,0-1 1,0 1-16,0-1 16,0-34-1,0-1 1,0 0-1,0 1-15,0-1 0,-36 0 16,36 0 0,0 1-1,0-1-15,0 36 16,0-36 0,-35-35-16,35 70 15,0-34-15,-35-1 31,35 0-15,0 0-16,0 1 31,0-1-15,0 0 0,0 1-1,-35-1-15,35 0 31,-36 0-31,36 1 16,-35-36 15,35 35-31,0 0 16,0 1 15,-35-36-15,35 35 15,0 0 16,-36-35-16,36 35 63,-35-35-63,0 0-31,0 0 16,-1 36-1,1-36-15,0 0 16,35 35 0,-35-35 62,-1-35 47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F914FA-F4A9-4586-ACA4-AED611B1059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D0182AD-D946-4396-98D3-CB3022645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F671265-847A-4FE0-9892-EE80445A6F94}"/>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EE430485-0592-4BC5-9B10-10E7139E51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40FB5E-9279-419E-9730-9AB702EFC0DA}"/>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3742229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0B544-21B9-41D7-A99A-9A0473BB6B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EB694A-8D43-479E-ADE3-992C6FA860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BA5401D-5B9F-49FC-87E1-8506E80E6BD4}"/>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E4DBDA19-8AD9-4D64-A684-C092AD900E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E85DED-51F1-4CDC-AFE5-04651E75F8C6}"/>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16374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1304502-36AD-4F9D-9E87-5AD62D09CD5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45409C-9877-45B5-94EF-9B05F926E0D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7EEB96-9A05-42E4-9DC9-734BF477BC09}"/>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B17007CE-5628-44B3-ADCD-EBDA5467BB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2CC839-ADB4-43D4-82B9-F1D47BF396A2}"/>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229621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0D356F-D6A6-40D4-A3D9-2C39D038DD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5BE799-0B99-4432-84A9-41E35C0FF02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F6A5B79-E399-4EC6-8CBD-22ECF9A57C7D}"/>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125E9363-565A-44DD-9676-F48D0AFBC8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4629DE-063B-4A20-BE8D-384D692FC00C}"/>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615225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7E9FD-7407-491C-8441-BA9EF47C5FC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1C7F25-08EB-4972-9A97-AD7FDEFA56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D1367CB-EF51-47C0-BB1C-1CF2F908F045}"/>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A1D49CE5-69DD-43A3-B197-AA814468BA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ADB385-6BB1-4D1A-8D88-72308C643551}"/>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17828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C5A1FE-CABF-490A-9D0D-A0D285EF52F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63389B-28FA-4578-A5E8-3963707CF9D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65E124A-4E98-4F8A-BEE9-778D6201E63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89D5E66-1A2B-4B3C-8C16-B298F9C5000F}"/>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6" name="フッター プレースホルダー 5">
            <a:extLst>
              <a:ext uri="{FF2B5EF4-FFF2-40B4-BE49-F238E27FC236}">
                <a16:creationId xmlns:a16="http://schemas.microsoft.com/office/drawing/2014/main" id="{412445F1-2FDA-42F6-B7CD-6A1B99432BD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8505D87-EFF8-48CC-BE1B-7309F190368E}"/>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398090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F15721-AF7B-4AEF-B6F0-ABC06D8BB54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21770D-F4D8-424B-BF6A-1BE071028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530787-95F7-4E13-8F54-174191B8E69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10A7EE-A6C4-437D-B923-9CDCC5C8B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CDA0361-756B-42CF-860F-A0DF543C1A0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0C9EF25-118D-46B2-AC14-E1ED95A0018C}"/>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8" name="フッター プレースホルダー 7">
            <a:extLst>
              <a:ext uri="{FF2B5EF4-FFF2-40B4-BE49-F238E27FC236}">
                <a16:creationId xmlns:a16="http://schemas.microsoft.com/office/drawing/2014/main" id="{E1956781-0600-4EA9-BFA9-4D7DB650632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1A0B04E-F10D-4C85-85C8-37DEAA5A6C70}"/>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13781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69B90-8B28-416E-9DC9-EE90769771A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10875DE-90AE-429F-82A3-9FA96FD46059}"/>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4" name="フッター プレースホルダー 3">
            <a:extLst>
              <a:ext uri="{FF2B5EF4-FFF2-40B4-BE49-F238E27FC236}">
                <a16:creationId xmlns:a16="http://schemas.microsoft.com/office/drawing/2014/main" id="{C5EBC12F-0A49-4A0F-815A-1A6FD91152A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573A5A0-4653-4878-9116-FA83B8154111}"/>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45972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F104382-0EC9-4D6B-BCCB-0A0D298023FB}"/>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3" name="フッター プレースホルダー 2">
            <a:extLst>
              <a:ext uri="{FF2B5EF4-FFF2-40B4-BE49-F238E27FC236}">
                <a16:creationId xmlns:a16="http://schemas.microsoft.com/office/drawing/2014/main" id="{670CB9CD-7BB6-4165-8BB5-6C184F30B7B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9457605-A1CA-4E74-8E63-951CFFA6EDBC}"/>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2799053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54A8C-D18F-475E-9935-BC253530455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52C9A0-8E56-4CBF-99E5-6FAD82865D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66E98-1337-4A41-9083-6B79DC645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127862B-E6D0-4C48-9093-31A909F80F13}"/>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6" name="フッター プレースホルダー 5">
            <a:extLst>
              <a:ext uri="{FF2B5EF4-FFF2-40B4-BE49-F238E27FC236}">
                <a16:creationId xmlns:a16="http://schemas.microsoft.com/office/drawing/2014/main" id="{D667ABA3-5131-42BD-A7C9-1F3AB18A8D3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2A251F-F11F-4552-9D24-19D8B16C661C}"/>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13160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E7C88-5445-49F6-B0D8-9765551434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E6CFC81-D035-4F73-BCCA-D14E202C4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CEEAEBF-8E41-4869-AD6E-11234B095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A421AE6-996C-42F5-A85E-53B5F4B399BA}"/>
              </a:ext>
            </a:extLst>
          </p:cNvPr>
          <p:cNvSpPr>
            <a:spLocks noGrp="1"/>
          </p:cNvSpPr>
          <p:nvPr>
            <p:ph type="dt" sz="half" idx="10"/>
          </p:nvPr>
        </p:nvSpPr>
        <p:spPr/>
        <p:txBody>
          <a:bodyPr/>
          <a:lstStyle/>
          <a:p>
            <a:fld id="{1378463A-3317-4A2E-91A6-47B50E6C1944}" type="datetimeFigureOut">
              <a:rPr kumimoji="1" lang="ja-JP" altLang="en-US" smtClean="0"/>
              <a:t>2020/4/21</a:t>
            </a:fld>
            <a:endParaRPr kumimoji="1" lang="ja-JP" altLang="en-US"/>
          </a:p>
        </p:txBody>
      </p:sp>
      <p:sp>
        <p:nvSpPr>
          <p:cNvPr id="6" name="フッター プレースホルダー 5">
            <a:extLst>
              <a:ext uri="{FF2B5EF4-FFF2-40B4-BE49-F238E27FC236}">
                <a16:creationId xmlns:a16="http://schemas.microsoft.com/office/drawing/2014/main" id="{567DD04C-E5CE-4AB1-A95D-24203775A27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538C22-576A-4BB9-8634-873CAE99F170}"/>
              </a:ext>
            </a:extLst>
          </p:cNvPr>
          <p:cNvSpPr>
            <a:spLocks noGrp="1"/>
          </p:cNvSpPr>
          <p:nvPr>
            <p:ph type="sldNum" sz="quarter" idx="12"/>
          </p:nvPr>
        </p:nvSpPr>
        <p:spPr/>
        <p:txBody>
          <a:body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23210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8F738F8-6F02-4F85-BE90-FC3128109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EF7245C-E498-4781-BD8A-4A65D8A55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6C75D7F-6CA4-43B2-9104-942D892C64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8463A-3317-4A2E-91A6-47B50E6C1944}" type="datetimeFigureOut">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E0007C55-FA16-4A49-9337-2DAE63857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01A567F-4453-4522-B0FC-DD424B118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DA4E8-527C-475F-82C2-C51D345B6872}" type="slidenum">
              <a:rPr kumimoji="1" lang="ja-JP" altLang="en-US" smtClean="0"/>
              <a:t>‹#›</a:t>
            </a:fld>
            <a:endParaRPr kumimoji="1" lang="ja-JP" altLang="en-US"/>
          </a:p>
        </p:txBody>
      </p:sp>
    </p:spTree>
    <p:extLst>
      <p:ext uri="{BB962C8B-B14F-4D97-AF65-F5344CB8AC3E}">
        <p14:creationId xmlns:p14="http://schemas.microsoft.com/office/powerpoint/2010/main" val="4005731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D4283A-53CD-4A29-87CA-E2E1394B0371}"/>
              </a:ext>
            </a:extLst>
          </p:cNvPr>
          <p:cNvSpPr>
            <a:spLocks noGrp="1"/>
          </p:cNvSpPr>
          <p:nvPr>
            <p:ph type="ctrTitle"/>
          </p:nvPr>
        </p:nvSpPr>
        <p:spPr/>
        <p:txBody>
          <a:bodyPr/>
          <a:lstStyle/>
          <a:p>
            <a:r>
              <a:rPr kumimoji="1" lang="ja-JP" altLang="en-US" dirty="0"/>
              <a:t>受注処理マニュアル</a:t>
            </a:r>
          </a:p>
        </p:txBody>
      </p:sp>
      <p:sp>
        <p:nvSpPr>
          <p:cNvPr id="3" name="字幕 2">
            <a:extLst>
              <a:ext uri="{FF2B5EF4-FFF2-40B4-BE49-F238E27FC236}">
                <a16:creationId xmlns:a16="http://schemas.microsoft.com/office/drawing/2014/main" id="{27136E2F-CDC8-4E36-A460-EE8A4FDD3BE5}"/>
              </a:ext>
            </a:extLst>
          </p:cNvPr>
          <p:cNvSpPr>
            <a:spLocks noGrp="1"/>
          </p:cNvSpPr>
          <p:nvPr>
            <p:ph type="subTitle" idx="1"/>
          </p:nvPr>
        </p:nvSpPr>
        <p:spPr/>
        <p:txBody>
          <a:bodyPr/>
          <a:lstStyle/>
          <a:p>
            <a:r>
              <a:rPr kumimoji="1" lang="ja-JP" altLang="en-US"/>
              <a:t>出荷指示書、納品書、送り状の印刷</a:t>
            </a:r>
          </a:p>
        </p:txBody>
      </p:sp>
    </p:spTree>
    <p:extLst>
      <p:ext uri="{BB962C8B-B14F-4D97-AF65-F5344CB8AC3E}">
        <p14:creationId xmlns:p14="http://schemas.microsoft.com/office/powerpoint/2010/main" val="149437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08930-3EC8-4DBE-BF6B-8EEA5662CE4B}"/>
              </a:ext>
            </a:extLst>
          </p:cNvPr>
          <p:cNvSpPr>
            <a:spLocks noGrp="1"/>
          </p:cNvSpPr>
          <p:nvPr>
            <p:ph type="title"/>
          </p:nvPr>
        </p:nvSpPr>
        <p:spPr>
          <a:xfrm>
            <a:off x="0" y="1"/>
            <a:ext cx="11353800" cy="649988"/>
          </a:xfrm>
        </p:spPr>
        <p:txBody>
          <a:bodyPr>
            <a:normAutofit fontScale="90000"/>
          </a:bodyPr>
          <a:lstStyle/>
          <a:p>
            <a:r>
              <a:rPr kumimoji="1" lang="ja-JP" altLang="en-US" dirty="0"/>
              <a:t>手順⑨</a:t>
            </a:r>
          </a:p>
        </p:txBody>
      </p:sp>
      <p:sp>
        <p:nvSpPr>
          <p:cNvPr id="3" name="コンテンツ プレースホルダー 2">
            <a:extLst>
              <a:ext uri="{FF2B5EF4-FFF2-40B4-BE49-F238E27FC236}">
                <a16:creationId xmlns:a16="http://schemas.microsoft.com/office/drawing/2014/main" id="{792A478C-10EE-4203-B8AF-A152DFA019D9}"/>
              </a:ext>
            </a:extLst>
          </p:cNvPr>
          <p:cNvSpPr>
            <a:spLocks noGrp="1"/>
          </p:cNvSpPr>
          <p:nvPr>
            <p:ph idx="1"/>
          </p:nvPr>
        </p:nvSpPr>
        <p:spPr>
          <a:xfrm>
            <a:off x="36714" y="527305"/>
            <a:ext cx="12192000" cy="1024160"/>
          </a:xfrm>
        </p:spPr>
        <p:txBody>
          <a:bodyPr>
            <a:normAutofit fontScale="92500" lnSpcReduction="20000"/>
          </a:bodyPr>
          <a:lstStyle/>
          <a:p>
            <a:pPr marL="0" indent="0">
              <a:buNone/>
            </a:pPr>
            <a:r>
              <a:rPr kumimoji="1" lang="en-US" altLang="ja-JP" dirty="0"/>
              <a:t>【</a:t>
            </a:r>
            <a:r>
              <a:rPr kumimoji="1" lang="ja-JP" altLang="en-US" dirty="0"/>
              <a:t>印刷指示日</a:t>
            </a:r>
            <a:r>
              <a:rPr kumimoji="1" lang="en-US" altLang="ja-JP" dirty="0"/>
              <a:t>】</a:t>
            </a:r>
            <a:r>
              <a:rPr lang="en-US" altLang="ja-JP" dirty="0"/>
              <a:t> 【</a:t>
            </a:r>
            <a:r>
              <a:rPr lang="ja-JP" altLang="en-US" dirty="0"/>
              <a:t>出荷予定日・配達希望日</a:t>
            </a:r>
            <a:r>
              <a:rPr lang="en-US" altLang="ja-JP" dirty="0"/>
              <a:t>】 </a:t>
            </a:r>
            <a:r>
              <a:rPr kumimoji="1" lang="en-US" altLang="ja-JP" dirty="0"/>
              <a:t>【</a:t>
            </a:r>
            <a:r>
              <a:rPr kumimoji="1" lang="ja-JP" altLang="en-US" dirty="0"/>
              <a:t>確認内容</a:t>
            </a:r>
            <a:r>
              <a:rPr kumimoji="1" lang="en-US" altLang="ja-JP" dirty="0"/>
              <a:t>】【</a:t>
            </a:r>
            <a:r>
              <a:rPr kumimoji="1" lang="ja-JP" altLang="en-US" dirty="0"/>
              <a:t>備考欄</a:t>
            </a:r>
            <a:r>
              <a:rPr kumimoji="1" lang="en-US" altLang="ja-JP" dirty="0"/>
              <a:t>】</a:t>
            </a:r>
            <a:r>
              <a:rPr kumimoji="1" lang="ja-JP" altLang="en-US" dirty="0"/>
              <a:t>等確認</a:t>
            </a:r>
            <a:r>
              <a:rPr kumimoji="1" lang="en-US" altLang="ja-JP" dirty="0"/>
              <a:t>【</a:t>
            </a:r>
            <a:r>
              <a:rPr kumimoji="1" lang="ja-JP" altLang="en-US" dirty="0"/>
              <a:t>未入金</a:t>
            </a:r>
            <a:r>
              <a:rPr kumimoji="1" lang="en-US" altLang="ja-JP" dirty="0"/>
              <a:t>】</a:t>
            </a:r>
            <a:r>
              <a:rPr kumimoji="1" lang="ja-JP" altLang="en-US" dirty="0"/>
              <a:t>のものは</a:t>
            </a:r>
            <a:r>
              <a:rPr kumimoji="1" lang="en-US" altLang="ja-JP" dirty="0"/>
              <a:t>【</a:t>
            </a:r>
            <a:r>
              <a:rPr kumimoji="1" lang="ja-JP" altLang="en-US" dirty="0"/>
              <a:t>受注番号</a:t>
            </a:r>
            <a:r>
              <a:rPr kumimoji="1" lang="en-US" altLang="ja-JP" dirty="0"/>
              <a:t>】</a:t>
            </a:r>
            <a:r>
              <a:rPr kumimoji="1" lang="ja-JP" altLang="en-US" dirty="0"/>
              <a:t>横の</a:t>
            </a:r>
            <a:r>
              <a:rPr kumimoji="1" lang="en-US" altLang="ja-JP" dirty="0"/>
              <a:t>【</a:t>
            </a:r>
            <a:r>
              <a:rPr kumimoji="1" lang="ja-JP" altLang="en-US" dirty="0"/>
              <a:t>モール管理画面</a:t>
            </a:r>
            <a:r>
              <a:rPr kumimoji="1" lang="en-US" altLang="ja-JP" dirty="0"/>
              <a:t>】</a:t>
            </a:r>
            <a:r>
              <a:rPr kumimoji="1" lang="ja-JP" altLang="en-US" dirty="0"/>
              <a:t>から入金済みかどうか確認する</a:t>
            </a:r>
          </a:p>
        </p:txBody>
      </p:sp>
      <p:pic>
        <p:nvPicPr>
          <p:cNvPr id="4" name="図 3">
            <a:extLst>
              <a:ext uri="{FF2B5EF4-FFF2-40B4-BE49-F238E27FC236}">
                <a16:creationId xmlns:a16="http://schemas.microsoft.com/office/drawing/2014/main" id="{0C0883F4-E139-4E14-AD76-AC9168BB93EC}"/>
              </a:ext>
            </a:extLst>
          </p:cNvPr>
          <p:cNvPicPr>
            <a:picLocks noChangeAspect="1"/>
          </p:cNvPicPr>
          <p:nvPr/>
        </p:nvPicPr>
        <p:blipFill rotWithShape="1">
          <a:blip r:embed="rId2"/>
          <a:srcRect r="38568" b="43787"/>
          <a:stretch/>
        </p:blipFill>
        <p:spPr>
          <a:xfrm>
            <a:off x="36714" y="1579989"/>
            <a:ext cx="5656795" cy="2911627"/>
          </a:xfrm>
          <a:prstGeom prst="rect">
            <a:avLst/>
          </a:prstGeom>
        </p:spPr>
      </p:pic>
      <p:pic>
        <p:nvPicPr>
          <p:cNvPr id="5" name="図 4">
            <a:extLst>
              <a:ext uri="{FF2B5EF4-FFF2-40B4-BE49-F238E27FC236}">
                <a16:creationId xmlns:a16="http://schemas.microsoft.com/office/drawing/2014/main" id="{A2738EAD-7E8E-4F08-984A-BD68FD9C1F48}"/>
              </a:ext>
            </a:extLst>
          </p:cNvPr>
          <p:cNvPicPr>
            <a:picLocks noChangeAspect="1"/>
          </p:cNvPicPr>
          <p:nvPr/>
        </p:nvPicPr>
        <p:blipFill rotWithShape="1">
          <a:blip r:embed="rId2"/>
          <a:srcRect l="9313" t="14145" r="78543" b="79815"/>
          <a:stretch/>
        </p:blipFill>
        <p:spPr>
          <a:xfrm>
            <a:off x="5847644" y="2979905"/>
            <a:ext cx="4940300" cy="1382012"/>
          </a:xfrm>
          <a:prstGeom prst="rect">
            <a:avLst/>
          </a:prstGeom>
        </p:spPr>
      </p:pic>
      <p:pic>
        <p:nvPicPr>
          <p:cNvPr id="6" name="図 5">
            <a:extLst>
              <a:ext uri="{FF2B5EF4-FFF2-40B4-BE49-F238E27FC236}">
                <a16:creationId xmlns:a16="http://schemas.microsoft.com/office/drawing/2014/main" id="{A19EBC1D-F6EB-43BA-83DC-432E706CAF37}"/>
              </a:ext>
            </a:extLst>
          </p:cNvPr>
          <p:cNvPicPr>
            <a:picLocks noChangeAspect="1"/>
          </p:cNvPicPr>
          <p:nvPr/>
        </p:nvPicPr>
        <p:blipFill rotWithShape="1">
          <a:blip r:embed="rId2"/>
          <a:srcRect l="20625" t="34630" r="71563" b="52037"/>
          <a:stretch/>
        </p:blipFill>
        <p:spPr>
          <a:xfrm>
            <a:off x="9231514" y="4016033"/>
            <a:ext cx="2832100" cy="2718816"/>
          </a:xfrm>
          <a:prstGeom prst="rect">
            <a:avLst/>
          </a:prstGeom>
        </p:spPr>
      </p:pic>
      <p:pic>
        <p:nvPicPr>
          <p:cNvPr id="7" name="図 6">
            <a:extLst>
              <a:ext uri="{FF2B5EF4-FFF2-40B4-BE49-F238E27FC236}">
                <a16:creationId xmlns:a16="http://schemas.microsoft.com/office/drawing/2014/main" id="{5265EE29-B7DB-4C6A-BF55-A55B6E0F0456}"/>
              </a:ext>
            </a:extLst>
          </p:cNvPr>
          <p:cNvPicPr>
            <a:picLocks noChangeAspect="1"/>
          </p:cNvPicPr>
          <p:nvPr/>
        </p:nvPicPr>
        <p:blipFill rotWithShape="1">
          <a:blip r:embed="rId2"/>
          <a:srcRect l="35208" t="9931" r="53854" b="80185"/>
          <a:stretch/>
        </p:blipFill>
        <p:spPr>
          <a:xfrm>
            <a:off x="9231514" y="1579990"/>
            <a:ext cx="2832100" cy="1439652"/>
          </a:xfrm>
          <a:prstGeom prst="rect">
            <a:avLst/>
          </a:prstGeom>
        </p:spPr>
      </p:pic>
      <p:pic>
        <p:nvPicPr>
          <p:cNvPr id="8" name="図 7">
            <a:extLst>
              <a:ext uri="{FF2B5EF4-FFF2-40B4-BE49-F238E27FC236}">
                <a16:creationId xmlns:a16="http://schemas.microsoft.com/office/drawing/2014/main" id="{4785D8E8-8618-40F9-AED6-3E7A93F247E2}"/>
              </a:ext>
            </a:extLst>
          </p:cNvPr>
          <p:cNvPicPr>
            <a:picLocks noChangeAspect="1"/>
          </p:cNvPicPr>
          <p:nvPr/>
        </p:nvPicPr>
        <p:blipFill rotWithShape="1">
          <a:blip r:embed="rId2"/>
          <a:srcRect t="45741" r="72083" b="47963"/>
          <a:stretch/>
        </p:blipFill>
        <p:spPr>
          <a:xfrm>
            <a:off x="0" y="5910118"/>
            <a:ext cx="5847644" cy="741867"/>
          </a:xfrm>
          <a:prstGeom prst="rect">
            <a:avLst/>
          </a:prstGeom>
        </p:spPr>
      </p:pic>
      <p:pic>
        <p:nvPicPr>
          <p:cNvPr id="9" name="図 8">
            <a:extLst>
              <a:ext uri="{FF2B5EF4-FFF2-40B4-BE49-F238E27FC236}">
                <a16:creationId xmlns:a16="http://schemas.microsoft.com/office/drawing/2014/main" id="{2984796A-4E6F-4993-A310-67228642D098}"/>
              </a:ext>
            </a:extLst>
          </p:cNvPr>
          <p:cNvPicPr>
            <a:picLocks noChangeAspect="1"/>
          </p:cNvPicPr>
          <p:nvPr/>
        </p:nvPicPr>
        <p:blipFill rotWithShape="1">
          <a:blip r:embed="rId2"/>
          <a:srcRect l="1042" t="49930" r="79063" b="43704"/>
          <a:stretch/>
        </p:blipFill>
        <p:spPr>
          <a:xfrm>
            <a:off x="1432312" y="4869289"/>
            <a:ext cx="5624702" cy="1012303"/>
          </a:xfrm>
          <a:prstGeom prst="rect">
            <a:avLst/>
          </a:prstGeom>
        </p:spPr>
      </p:pic>
      <p:cxnSp>
        <p:nvCxnSpPr>
          <p:cNvPr id="27" name="直線コネクタ 26">
            <a:extLst>
              <a:ext uri="{FF2B5EF4-FFF2-40B4-BE49-F238E27FC236}">
                <a16:creationId xmlns:a16="http://schemas.microsoft.com/office/drawing/2014/main" id="{8969E568-E258-4806-BB05-EE319629838F}"/>
              </a:ext>
            </a:extLst>
          </p:cNvPr>
          <p:cNvCxnSpPr>
            <a:cxnSpLocks/>
            <a:endCxn id="7" idx="1"/>
          </p:cNvCxnSpPr>
          <p:nvPr/>
        </p:nvCxnSpPr>
        <p:spPr>
          <a:xfrm flipV="1">
            <a:off x="4191000" y="2299816"/>
            <a:ext cx="5040514" cy="49818"/>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118B895-E4E3-40AE-9186-7370939BF512}"/>
              </a:ext>
            </a:extLst>
          </p:cNvPr>
          <p:cNvCxnSpPr>
            <a:cxnSpLocks/>
          </p:cNvCxnSpPr>
          <p:nvPr/>
        </p:nvCxnSpPr>
        <p:spPr>
          <a:xfrm>
            <a:off x="1905000" y="2472533"/>
            <a:ext cx="4593493" cy="1238701"/>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9016E3C-D594-4873-968F-CDDABF9F2DA5}"/>
              </a:ext>
            </a:extLst>
          </p:cNvPr>
          <p:cNvCxnSpPr>
            <a:cxnSpLocks/>
            <a:endCxn id="6" idx="1"/>
          </p:cNvCxnSpPr>
          <p:nvPr/>
        </p:nvCxnSpPr>
        <p:spPr>
          <a:xfrm>
            <a:off x="2667000" y="3711234"/>
            <a:ext cx="6564514" cy="166420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4BD0EAD-AC65-4B63-AF96-B1CBF48132F4}"/>
              </a:ext>
            </a:extLst>
          </p:cNvPr>
          <p:cNvCxnSpPr>
            <a:cxnSpLocks/>
          </p:cNvCxnSpPr>
          <p:nvPr/>
        </p:nvCxnSpPr>
        <p:spPr>
          <a:xfrm>
            <a:off x="866775" y="4210050"/>
            <a:ext cx="212725" cy="166524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A27CE1EE-192C-45AD-B126-237EE9DF2330}"/>
              </a:ext>
            </a:extLst>
          </p:cNvPr>
          <p:cNvPicPr>
            <a:picLocks noChangeAspect="1"/>
          </p:cNvPicPr>
          <p:nvPr/>
        </p:nvPicPr>
        <p:blipFill rotWithShape="1">
          <a:blip r:embed="rId2"/>
          <a:srcRect l="37881" t="28894" r="53650" b="60865"/>
          <a:stretch/>
        </p:blipFill>
        <p:spPr>
          <a:xfrm>
            <a:off x="7124749" y="5286739"/>
            <a:ext cx="1832985" cy="1246757"/>
          </a:xfrm>
          <a:prstGeom prst="rect">
            <a:avLst/>
          </a:prstGeom>
        </p:spPr>
      </p:pic>
      <p:cxnSp>
        <p:nvCxnSpPr>
          <p:cNvPr id="16" name="直線コネクタ 15">
            <a:extLst>
              <a:ext uri="{FF2B5EF4-FFF2-40B4-BE49-F238E27FC236}">
                <a16:creationId xmlns:a16="http://schemas.microsoft.com/office/drawing/2014/main" id="{25D86566-A3D2-44B0-909F-CD56E949182E}"/>
              </a:ext>
            </a:extLst>
          </p:cNvPr>
          <p:cNvCxnSpPr>
            <a:cxnSpLocks/>
          </p:cNvCxnSpPr>
          <p:nvPr/>
        </p:nvCxnSpPr>
        <p:spPr>
          <a:xfrm>
            <a:off x="4314459" y="3330005"/>
            <a:ext cx="3726782" cy="2423108"/>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1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50967-E5DD-4403-A633-D0C92483AF3F}"/>
              </a:ext>
            </a:extLst>
          </p:cNvPr>
          <p:cNvSpPr>
            <a:spLocks noGrp="1"/>
          </p:cNvSpPr>
          <p:nvPr>
            <p:ph type="title"/>
          </p:nvPr>
        </p:nvSpPr>
        <p:spPr>
          <a:xfrm>
            <a:off x="0" y="1"/>
            <a:ext cx="11353800" cy="545283"/>
          </a:xfrm>
        </p:spPr>
        <p:txBody>
          <a:bodyPr>
            <a:normAutofit fontScale="90000"/>
          </a:bodyPr>
          <a:lstStyle/>
          <a:p>
            <a:r>
              <a:rPr lang="ja-JP" altLang="en-US" dirty="0"/>
              <a:t>手順⑩</a:t>
            </a:r>
            <a:endParaRPr kumimoji="1" lang="ja-JP" altLang="en-US" dirty="0"/>
          </a:p>
        </p:txBody>
      </p:sp>
      <p:sp>
        <p:nvSpPr>
          <p:cNvPr id="3" name="コンテンツ プレースホルダー 2">
            <a:extLst>
              <a:ext uri="{FF2B5EF4-FFF2-40B4-BE49-F238E27FC236}">
                <a16:creationId xmlns:a16="http://schemas.microsoft.com/office/drawing/2014/main" id="{6325B50C-0094-41CA-97C8-337F814A38D7}"/>
              </a:ext>
            </a:extLst>
          </p:cNvPr>
          <p:cNvSpPr>
            <a:spLocks noGrp="1"/>
          </p:cNvSpPr>
          <p:nvPr>
            <p:ph idx="1"/>
          </p:nvPr>
        </p:nvSpPr>
        <p:spPr>
          <a:xfrm>
            <a:off x="0" y="457201"/>
            <a:ext cx="12192000" cy="952500"/>
          </a:xfrm>
        </p:spPr>
        <p:txBody>
          <a:bodyPr>
            <a:normAutofit fontScale="40000" lnSpcReduction="20000"/>
          </a:bodyPr>
          <a:lstStyle/>
          <a:p>
            <a:pPr marL="0" indent="0">
              <a:buNone/>
            </a:pPr>
            <a:r>
              <a:rPr lang="en-US" altLang="ja-JP" dirty="0" err="1"/>
              <a:t>Wowma</a:t>
            </a:r>
            <a:r>
              <a:rPr lang="en-US" altLang="ja-JP" dirty="0"/>
              <a:t>!</a:t>
            </a:r>
            <a:r>
              <a:rPr lang="ja-JP" altLang="en-US" dirty="0"/>
              <a:t>に関しては入金済みのものしか</a:t>
            </a:r>
            <a:r>
              <a:rPr lang="en-US" altLang="ja-JP" dirty="0"/>
              <a:t>NE</a:t>
            </a:r>
            <a:r>
              <a:rPr lang="ja-JP" altLang="en-US" dirty="0"/>
              <a:t>に入ってこないようになっている為、入金確認の必要はない</a:t>
            </a:r>
            <a:endParaRPr lang="en-US" altLang="ja-JP" dirty="0"/>
          </a:p>
          <a:p>
            <a:pPr marL="0" indent="0">
              <a:buNone/>
            </a:pPr>
            <a:r>
              <a:rPr kumimoji="1" lang="en-US" altLang="ja-JP" dirty="0" err="1"/>
              <a:t>Wowma</a:t>
            </a:r>
            <a:r>
              <a:rPr kumimoji="1" lang="ja-JP" altLang="en-US" dirty="0"/>
              <a:t>！</a:t>
            </a:r>
            <a:r>
              <a:rPr lang="ja-JP" altLang="en-US" dirty="0"/>
              <a:t>は</a:t>
            </a:r>
            <a:r>
              <a:rPr lang="en-US" altLang="ja-JP" dirty="0"/>
              <a:t>【</a:t>
            </a:r>
            <a:r>
              <a:rPr lang="ja-JP" altLang="en-US" dirty="0"/>
              <a:t>商品</a:t>
            </a:r>
            <a:r>
              <a:rPr lang="en-US" altLang="ja-JP" dirty="0"/>
              <a:t>OP】</a:t>
            </a:r>
            <a:r>
              <a:rPr lang="ja-JP" altLang="en-US" dirty="0"/>
              <a:t>であす着を希望</a:t>
            </a:r>
            <a:r>
              <a:rPr lang="en-US" altLang="ja-JP" dirty="0"/>
              <a:t>【</a:t>
            </a:r>
            <a:r>
              <a:rPr lang="ja-JP" altLang="en-US" dirty="0"/>
              <a:t>しない</a:t>
            </a:r>
            <a:r>
              <a:rPr lang="en-US" altLang="ja-JP" dirty="0"/>
              <a:t>】</a:t>
            </a:r>
            <a:r>
              <a:rPr lang="ja-JP" altLang="en-US" dirty="0"/>
              <a:t>にしていて、かつ</a:t>
            </a:r>
            <a:r>
              <a:rPr lang="en-US" altLang="ja-JP" dirty="0"/>
              <a:t>【</a:t>
            </a:r>
            <a:r>
              <a:rPr lang="ja-JP" altLang="en-US" dirty="0"/>
              <a:t>配達希望日</a:t>
            </a:r>
            <a:r>
              <a:rPr lang="en-US" altLang="ja-JP" dirty="0"/>
              <a:t>】</a:t>
            </a:r>
            <a:r>
              <a:rPr lang="ja-JP" altLang="en-US" dirty="0"/>
              <a:t>がない人に関しては</a:t>
            </a:r>
            <a:r>
              <a:rPr lang="en-US" altLang="ja-JP" dirty="0" err="1"/>
              <a:t>Wowma</a:t>
            </a:r>
            <a:r>
              <a:rPr lang="ja-JP" altLang="en-US" dirty="0"/>
              <a:t>！の管理画面から</a:t>
            </a:r>
            <a:r>
              <a:rPr lang="en-US" altLang="ja-JP" dirty="0"/>
              <a:t>【</a:t>
            </a:r>
            <a:r>
              <a:rPr lang="ja-JP" altLang="en-US" dirty="0"/>
              <a:t>お届け希望日</a:t>
            </a:r>
            <a:r>
              <a:rPr lang="en-US" altLang="ja-JP" dirty="0"/>
              <a:t>】</a:t>
            </a:r>
            <a:r>
              <a:rPr lang="ja-JP" altLang="en-US" dirty="0"/>
              <a:t>を入力しておかなければならない。</a:t>
            </a:r>
            <a:endParaRPr lang="en-US" altLang="ja-JP" dirty="0"/>
          </a:p>
          <a:p>
            <a:pPr marL="0" indent="0">
              <a:buNone/>
            </a:pPr>
            <a:r>
              <a:rPr kumimoji="1" lang="ja-JP" altLang="en-US" dirty="0"/>
              <a:t>→</a:t>
            </a:r>
            <a:r>
              <a:rPr kumimoji="1" lang="ja-JP" altLang="en-US" dirty="0">
                <a:solidFill>
                  <a:srgbClr val="FF0000"/>
                </a:solidFill>
              </a:rPr>
              <a:t>あす着も希望日も指定がないと</a:t>
            </a:r>
            <a:r>
              <a:rPr kumimoji="1" lang="en-US" altLang="ja-JP" dirty="0" err="1">
                <a:solidFill>
                  <a:srgbClr val="FF0000"/>
                </a:solidFill>
              </a:rPr>
              <a:t>Wowma</a:t>
            </a:r>
            <a:r>
              <a:rPr kumimoji="1" lang="ja-JP" altLang="en-US" dirty="0">
                <a:solidFill>
                  <a:srgbClr val="FF0000"/>
                </a:solidFill>
              </a:rPr>
              <a:t>！上では最短で出荷するものと判断され</a:t>
            </a:r>
            <a:r>
              <a:rPr lang="ja-JP" altLang="en-US" dirty="0">
                <a:solidFill>
                  <a:srgbClr val="FF0000"/>
                </a:solidFill>
              </a:rPr>
              <a:t>てしまいそれに対して実際は通常（</a:t>
            </a:r>
            <a:r>
              <a:rPr lang="en-US" altLang="ja-JP" dirty="0">
                <a:solidFill>
                  <a:srgbClr val="FF0000"/>
                </a:solidFill>
              </a:rPr>
              <a:t>4</a:t>
            </a:r>
            <a:r>
              <a:rPr lang="ja-JP" altLang="en-US" dirty="0">
                <a:solidFill>
                  <a:srgbClr val="FF0000"/>
                </a:solidFill>
              </a:rPr>
              <a:t>～</a:t>
            </a:r>
            <a:r>
              <a:rPr lang="en-US" altLang="ja-JP" dirty="0">
                <a:solidFill>
                  <a:srgbClr val="FF0000"/>
                </a:solidFill>
              </a:rPr>
              <a:t>6</a:t>
            </a:r>
            <a:r>
              <a:rPr lang="ja-JP" altLang="en-US" dirty="0">
                <a:solidFill>
                  <a:srgbClr val="FF0000"/>
                </a:solidFill>
              </a:rPr>
              <a:t>営業日）で出荷してしまうとストア評価が下がるため。</a:t>
            </a:r>
            <a:endParaRPr lang="en-US" altLang="ja-JP" dirty="0">
              <a:solidFill>
                <a:srgbClr val="FF0000"/>
              </a:solidFill>
            </a:endParaRPr>
          </a:p>
          <a:p>
            <a:pPr marL="0" indent="0">
              <a:buNone/>
            </a:pPr>
            <a:r>
              <a:rPr kumimoji="1" lang="ja-JP" altLang="en-US" dirty="0">
                <a:solidFill>
                  <a:srgbClr val="FF0000"/>
                </a:solidFill>
              </a:rPr>
              <a:t>　管理画面から希望日を入力する方法は次のページで説明</a:t>
            </a:r>
            <a:endParaRPr kumimoji="1" lang="en-US" altLang="ja-JP" dirty="0">
              <a:solidFill>
                <a:srgbClr val="FF0000"/>
              </a:solidFill>
            </a:endParaRPr>
          </a:p>
        </p:txBody>
      </p:sp>
      <p:pic>
        <p:nvPicPr>
          <p:cNvPr id="4" name="図 3">
            <a:extLst>
              <a:ext uri="{FF2B5EF4-FFF2-40B4-BE49-F238E27FC236}">
                <a16:creationId xmlns:a16="http://schemas.microsoft.com/office/drawing/2014/main" id="{4A37D74D-3EA1-48DC-8C11-DDEE01B256B0}"/>
              </a:ext>
            </a:extLst>
          </p:cNvPr>
          <p:cNvPicPr>
            <a:picLocks noChangeAspect="1"/>
          </p:cNvPicPr>
          <p:nvPr/>
        </p:nvPicPr>
        <p:blipFill rotWithShape="1">
          <a:blip r:embed="rId2"/>
          <a:srcRect r="38448" b="31967"/>
          <a:stretch/>
        </p:blipFill>
        <p:spPr>
          <a:xfrm>
            <a:off x="0" y="1409701"/>
            <a:ext cx="5106777" cy="3175000"/>
          </a:xfrm>
          <a:prstGeom prst="rect">
            <a:avLst/>
          </a:prstGeom>
        </p:spPr>
      </p:pic>
      <p:pic>
        <p:nvPicPr>
          <p:cNvPr id="5" name="図 4">
            <a:extLst>
              <a:ext uri="{FF2B5EF4-FFF2-40B4-BE49-F238E27FC236}">
                <a16:creationId xmlns:a16="http://schemas.microsoft.com/office/drawing/2014/main" id="{0B9426C7-5771-425A-8A0D-7705BB0071C8}"/>
              </a:ext>
            </a:extLst>
          </p:cNvPr>
          <p:cNvPicPr>
            <a:picLocks noChangeAspect="1"/>
          </p:cNvPicPr>
          <p:nvPr/>
        </p:nvPicPr>
        <p:blipFill rotWithShape="1">
          <a:blip r:embed="rId2"/>
          <a:srcRect l="10610" t="14193" r="78838" b="81899"/>
          <a:stretch/>
        </p:blipFill>
        <p:spPr>
          <a:xfrm>
            <a:off x="5605182" y="1657351"/>
            <a:ext cx="4572001" cy="952500"/>
          </a:xfrm>
          <a:prstGeom prst="rect">
            <a:avLst/>
          </a:prstGeom>
        </p:spPr>
      </p:pic>
      <p:pic>
        <p:nvPicPr>
          <p:cNvPr id="6" name="図 5">
            <a:extLst>
              <a:ext uri="{FF2B5EF4-FFF2-40B4-BE49-F238E27FC236}">
                <a16:creationId xmlns:a16="http://schemas.microsoft.com/office/drawing/2014/main" id="{D8326D0E-2BE4-4B1F-A5F0-3F484178A1F9}"/>
              </a:ext>
            </a:extLst>
          </p:cNvPr>
          <p:cNvPicPr>
            <a:picLocks noChangeAspect="1"/>
          </p:cNvPicPr>
          <p:nvPr/>
        </p:nvPicPr>
        <p:blipFill rotWithShape="1">
          <a:blip r:embed="rId2"/>
          <a:srcRect l="20902" t="32900" r="71913" b="50456"/>
          <a:stretch/>
        </p:blipFill>
        <p:spPr>
          <a:xfrm>
            <a:off x="7329719" y="3086098"/>
            <a:ext cx="2543836" cy="3314701"/>
          </a:xfrm>
          <a:prstGeom prst="rect">
            <a:avLst/>
          </a:prstGeom>
        </p:spPr>
      </p:pic>
    </p:spTree>
    <p:extLst>
      <p:ext uri="{BB962C8B-B14F-4D97-AF65-F5344CB8AC3E}">
        <p14:creationId xmlns:p14="http://schemas.microsoft.com/office/powerpoint/2010/main" val="115586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FB04-5E7F-432E-B5E0-B39DDC46F39E}"/>
              </a:ext>
            </a:extLst>
          </p:cNvPr>
          <p:cNvSpPr>
            <a:spLocks noGrp="1"/>
          </p:cNvSpPr>
          <p:nvPr>
            <p:ph type="title"/>
          </p:nvPr>
        </p:nvSpPr>
        <p:spPr>
          <a:xfrm>
            <a:off x="0" y="1"/>
            <a:ext cx="11353800" cy="595617"/>
          </a:xfrm>
        </p:spPr>
        <p:txBody>
          <a:bodyPr>
            <a:normAutofit fontScale="90000"/>
          </a:bodyPr>
          <a:lstStyle/>
          <a:p>
            <a:r>
              <a:rPr kumimoji="1" lang="ja-JP" altLang="en-US" dirty="0"/>
              <a:t>⑩続き</a:t>
            </a:r>
          </a:p>
        </p:txBody>
      </p:sp>
      <p:sp>
        <p:nvSpPr>
          <p:cNvPr id="3" name="コンテンツ プレースホルダー 2">
            <a:extLst>
              <a:ext uri="{FF2B5EF4-FFF2-40B4-BE49-F238E27FC236}">
                <a16:creationId xmlns:a16="http://schemas.microsoft.com/office/drawing/2014/main" id="{1415FD90-1EEF-4B3C-9232-B3968B2B0917}"/>
              </a:ext>
            </a:extLst>
          </p:cNvPr>
          <p:cNvSpPr>
            <a:spLocks noGrp="1"/>
          </p:cNvSpPr>
          <p:nvPr>
            <p:ph idx="1"/>
          </p:nvPr>
        </p:nvSpPr>
        <p:spPr>
          <a:xfrm>
            <a:off x="0" y="478173"/>
            <a:ext cx="12192000" cy="1031846"/>
          </a:xfrm>
        </p:spPr>
        <p:txBody>
          <a:bodyPr>
            <a:normAutofit fontScale="92500" lnSpcReduction="20000"/>
          </a:bodyPr>
          <a:lstStyle/>
          <a:p>
            <a:r>
              <a:rPr kumimoji="1" lang="en-US" altLang="ja-JP" dirty="0" err="1"/>
              <a:t>Wowma</a:t>
            </a:r>
            <a:r>
              <a:rPr kumimoji="1" lang="ja-JP" altLang="en-US" dirty="0"/>
              <a:t>！管理画面の</a:t>
            </a:r>
            <a:r>
              <a:rPr kumimoji="1" lang="en-US" altLang="ja-JP" dirty="0"/>
              <a:t>【</a:t>
            </a:r>
            <a:r>
              <a:rPr kumimoji="1" lang="ja-JP" altLang="en-US" dirty="0"/>
              <a:t>受注管理</a:t>
            </a:r>
            <a:r>
              <a:rPr kumimoji="1" lang="en-US" altLang="ja-JP" dirty="0"/>
              <a:t>】</a:t>
            </a:r>
            <a:r>
              <a:rPr kumimoji="1" lang="ja-JP" altLang="en-US" dirty="0"/>
              <a:t>の</a:t>
            </a:r>
            <a:r>
              <a:rPr kumimoji="1" lang="en-US" altLang="ja-JP" dirty="0"/>
              <a:t>【</a:t>
            </a:r>
            <a:r>
              <a:rPr kumimoji="1" lang="ja-JP" altLang="en-US" dirty="0"/>
              <a:t>注文一覧</a:t>
            </a:r>
            <a:r>
              <a:rPr kumimoji="1" lang="en-US" altLang="ja-JP" dirty="0"/>
              <a:t>】</a:t>
            </a:r>
            <a:r>
              <a:rPr kumimoji="1" lang="ja-JP" altLang="en-US" dirty="0"/>
              <a:t>に入って</a:t>
            </a:r>
            <a:r>
              <a:rPr kumimoji="1" lang="en-US" altLang="ja-JP" dirty="0"/>
              <a:t>【</a:t>
            </a:r>
            <a:r>
              <a:rPr kumimoji="1" lang="ja-JP" altLang="en-US" dirty="0"/>
              <a:t>すべての受注ステータスを対象</a:t>
            </a:r>
            <a:r>
              <a:rPr kumimoji="1" lang="en-US" altLang="ja-JP" dirty="0"/>
              <a:t>】</a:t>
            </a:r>
            <a:r>
              <a:rPr kumimoji="1" lang="ja-JP" altLang="en-US" dirty="0"/>
              <a:t>にチェック入れる</a:t>
            </a:r>
            <a:r>
              <a:rPr lang="ja-JP" altLang="en-US" dirty="0"/>
              <a:t>。</a:t>
            </a:r>
            <a:r>
              <a:rPr lang="en-US" altLang="ja-JP" dirty="0"/>
              <a:t>NE</a:t>
            </a:r>
            <a:r>
              <a:rPr lang="ja-JP" altLang="en-US" dirty="0"/>
              <a:t>の</a:t>
            </a:r>
            <a:r>
              <a:rPr lang="en-US" altLang="ja-JP" dirty="0"/>
              <a:t>【</a:t>
            </a:r>
            <a:r>
              <a:rPr lang="ja-JP" altLang="en-US" dirty="0"/>
              <a:t>伝票情報</a:t>
            </a:r>
            <a:r>
              <a:rPr lang="en-US" altLang="ja-JP" dirty="0"/>
              <a:t>】</a:t>
            </a:r>
            <a:r>
              <a:rPr lang="ja-JP" altLang="en-US" dirty="0"/>
              <a:t>から</a:t>
            </a:r>
            <a:r>
              <a:rPr lang="en-US" altLang="ja-JP" dirty="0"/>
              <a:t>【</a:t>
            </a:r>
            <a:r>
              <a:rPr lang="ja-JP" altLang="en-US" dirty="0"/>
              <a:t>受注番号</a:t>
            </a:r>
            <a:r>
              <a:rPr lang="en-US" altLang="ja-JP" dirty="0"/>
              <a:t>】</a:t>
            </a:r>
            <a:r>
              <a:rPr lang="ja-JP" altLang="en-US" dirty="0"/>
              <a:t>をコピーして管理画面の</a:t>
            </a:r>
            <a:r>
              <a:rPr lang="en-US" altLang="ja-JP" dirty="0"/>
              <a:t>【</a:t>
            </a:r>
            <a:r>
              <a:rPr lang="ja-JP" altLang="en-US" dirty="0"/>
              <a:t>受注番号</a:t>
            </a:r>
            <a:r>
              <a:rPr lang="en-US" altLang="ja-JP" dirty="0"/>
              <a:t>】</a:t>
            </a:r>
            <a:r>
              <a:rPr lang="ja-JP" altLang="en-US" dirty="0"/>
              <a:t>に入力する。</a:t>
            </a:r>
            <a:r>
              <a:rPr lang="en-US" altLang="ja-JP" dirty="0"/>
              <a:t>【</a:t>
            </a:r>
            <a:r>
              <a:rPr lang="ja-JP" altLang="en-US" dirty="0"/>
              <a:t>検索</a:t>
            </a:r>
            <a:r>
              <a:rPr lang="en-US" altLang="ja-JP" dirty="0"/>
              <a:t>】</a:t>
            </a:r>
            <a:r>
              <a:rPr lang="ja-JP" altLang="en-US" dirty="0"/>
              <a:t>する。</a:t>
            </a:r>
            <a:endParaRPr kumimoji="1" lang="ja-JP" altLang="en-US" dirty="0"/>
          </a:p>
        </p:txBody>
      </p:sp>
      <p:pic>
        <p:nvPicPr>
          <p:cNvPr id="6" name="図 5">
            <a:extLst>
              <a:ext uri="{FF2B5EF4-FFF2-40B4-BE49-F238E27FC236}">
                <a16:creationId xmlns:a16="http://schemas.microsoft.com/office/drawing/2014/main" id="{E805F2FC-9927-4860-8EE0-E748267E1523}"/>
              </a:ext>
            </a:extLst>
          </p:cNvPr>
          <p:cNvPicPr>
            <a:picLocks noChangeAspect="1"/>
          </p:cNvPicPr>
          <p:nvPr/>
        </p:nvPicPr>
        <p:blipFill rotWithShape="1">
          <a:blip r:embed="rId2"/>
          <a:srcRect r="37812" b="31806"/>
          <a:stretch/>
        </p:blipFill>
        <p:spPr>
          <a:xfrm>
            <a:off x="0" y="4627191"/>
            <a:ext cx="3616546" cy="2230809"/>
          </a:xfrm>
          <a:prstGeom prst="rect">
            <a:avLst/>
          </a:prstGeom>
        </p:spPr>
      </p:pic>
      <p:pic>
        <p:nvPicPr>
          <p:cNvPr id="7" name="図 6">
            <a:extLst>
              <a:ext uri="{FF2B5EF4-FFF2-40B4-BE49-F238E27FC236}">
                <a16:creationId xmlns:a16="http://schemas.microsoft.com/office/drawing/2014/main" id="{98B02F74-2777-4A13-A91C-A60E9DDDEEF8}"/>
              </a:ext>
            </a:extLst>
          </p:cNvPr>
          <p:cNvPicPr>
            <a:picLocks noChangeAspect="1"/>
          </p:cNvPicPr>
          <p:nvPr/>
        </p:nvPicPr>
        <p:blipFill rotWithShape="1">
          <a:blip r:embed="rId2"/>
          <a:srcRect l="11183" t="9312" r="80634" b="84627"/>
          <a:stretch/>
        </p:blipFill>
        <p:spPr>
          <a:xfrm>
            <a:off x="4530053" y="5211856"/>
            <a:ext cx="2355952" cy="981647"/>
          </a:xfrm>
          <a:prstGeom prst="rect">
            <a:avLst/>
          </a:prstGeom>
        </p:spPr>
      </p:pic>
      <p:pic>
        <p:nvPicPr>
          <p:cNvPr id="8" name="図 7">
            <a:extLst>
              <a:ext uri="{FF2B5EF4-FFF2-40B4-BE49-F238E27FC236}">
                <a16:creationId xmlns:a16="http://schemas.microsoft.com/office/drawing/2014/main" id="{3F817F3E-5964-472B-B461-5E8908F37F51}"/>
              </a:ext>
            </a:extLst>
          </p:cNvPr>
          <p:cNvPicPr>
            <a:picLocks noChangeAspect="1"/>
          </p:cNvPicPr>
          <p:nvPr/>
        </p:nvPicPr>
        <p:blipFill rotWithShape="1">
          <a:blip r:embed="rId3"/>
          <a:srcRect l="4453" t="8685" r="29922" b="3889"/>
          <a:stretch/>
        </p:blipFill>
        <p:spPr>
          <a:xfrm>
            <a:off x="-8048" y="1510019"/>
            <a:ext cx="4035250" cy="3023881"/>
          </a:xfrm>
          <a:prstGeom prst="rect">
            <a:avLst/>
          </a:prstGeom>
        </p:spPr>
      </p:pic>
      <p:pic>
        <p:nvPicPr>
          <p:cNvPr id="9" name="図 8">
            <a:extLst>
              <a:ext uri="{FF2B5EF4-FFF2-40B4-BE49-F238E27FC236}">
                <a16:creationId xmlns:a16="http://schemas.microsoft.com/office/drawing/2014/main" id="{A43BD687-66CA-4E60-9D81-4F7D2A28DEC8}"/>
              </a:ext>
            </a:extLst>
          </p:cNvPr>
          <p:cNvPicPr>
            <a:picLocks noChangeAspect="1"/>
          </p:cNvPicPr>
          <p:nvPr/>
        </p:nvPicPr>
        <p:blipFill rotWithShape="1">
          <a:blip r:embed="rId3"/>
          <a:srcRect l="18719" t="78273" r="73791" b="12766"/>
          <a:stretch/>
        </p:blipFill>
        <p:spPr>
          <a:xfrm>
            <a:off x="7186611" y="3429000"/>
            <a:ext cx="2514601" cy="1692429"/>
          </a:xfrm>
          <a:prstGeom prst="rect">
            <a:avLst/>
          </a:prstGeom>
        </p:spPr>
      </p:pic>
      <p:pic>
        <p:nvPicPr>
          <p:cNvPr id="10" name="図 9">
            <a:extLst>
              <a:ext uri="{FF2B5EF4-FFF2-40B4-BE49-F238E27FC236}">
                <a16:creationId xmlns:a16="http://schemas.microsoft.com/office/drawing/2014/main" id="{4BEEBE90-C8A3-46BB-A3B2-E77D59681594}"/>
              </a:ext>
            </a:extLst>
          </p:cNvPr>
          <p:cNvPicPr>
            <a:picLocks noChangeAspect="1"/>
          </p:cNvPicPr>
          <p:nvPr/>
        </p:nvPicPr>
        <p:blipFill rotWithShape="1">
          <a:blip r:embed="rId3"/>
          <a:srcRect l="24961" t="45672" r="59524" b="50175"/>
          <a:stretch/>
        </p:blipFill>
        <p:spPr>
          <a:xfrm>
            <a:off x="6975323" y="2646948"/>
            <a:ext cx="4146855" cy="624359"/>
          </a:xfrm>
          <a:prstGeom prst="rect">
            <a:avLst/>
          </a:prstGeom>
        </p:spPr>
      </p:pic>
      <p:pic>
        <p:nvPicPr>
          <p:cNvPr id="11" name="図 10">
            <a:extLst>
              <a:ext uri="{FF2B5EF4-FFF2-40B4-BE49-F238E27FC236}">
                <a16:creationId xmlns:a16="http://schemas.microsoft.com/office/drawing/2014/main" id="{B186A117-231F-4940-ABCC-1A46F170C3C6}"/>
              </a:ext>
            </a:extLst>
          </p:cNvPr>
          <p:cNvPicPr>
            <a:picLocks noChangeAspect="1"/>
          </p:cNvPicPr>
          <p:nvPr/>
        </p:nvPicPr>
        <p:blipFill rotWithShape="1">
          <a:blip r:embed="rId3"/>
          <a:srcRect l="4275" t="57666" r="87445" b="30944"/>
          <a:stretch/>
        </p:blipFill>
        <p:spPr>
          <a:xfrm>
            <a:off x="7210424" y="1604971"/>
            <a:ext cx="1333501" cy="1031847"/>
          </a:xfrm>
          <a:prstGeom prst="rect">
            <a:avLst/>
          </a:prstGeom>
        </p:spPr>
      </p:pic>
      <p:cxnSp>
        <p:nvCxnSpPr>
          <p:cNvPr id="15" name="直線コネクタ 14">
            <a:extLst>
              <a:ext uri="{FF2B5EF4-FFF2-40B4-BE49-F238E27FC236}">
                <a16:creationId xmlns:a16="http://schemas.microsoft.com/office/drawing/2014/main" id="{F1D148D0-6861-43EE-8AFD-5CD0BFEEA228}"/>
              </a:ext>
            </a:extLst>
          </p:cNvPr>
          <p:cNvCxnSpPr>
            <a:cxnSpLocks/>
          </p:cNvCxnSpPr>
          <p:nvPr/>
        </p:nvCxnSpPr>
        <p:spPr>
          <a:xfrm>
            <a:off x="1245867" y="4078943"/>
            <a:ext cx="6170001" cy="32527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B3C0B30-9623-44CB-8BC2-0810C45F8EAF}"/>
              </a:ext>
            </a:extLst>
          </p:cNvPr>
          <p:cNvCxnSpPr>
            <a:cxnSpLocks/>
          </p:cNvCxnSpPr>
          <p:nvPr/>
        </p:nvCxnSpPr>
        <p:spPr>
          <a:xfrm>
            <a:off x="2111332" y="2889104"/>
            <a:ext cx="4977365" cy="223212"/>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DC2FEE2-AF63-4F6F-AC25-A1B947D0A52D}"/>
              </a:ext>
            </a:extLst>
          </p:cNvPr>
          <p:cNvCxnSpPr>
            <a:cxnSpLocks/>
          </p:cNvCxnSpPr>
          <p:nvPr/>
        </p:nvCxnSpPr>
        <p:spPr>
          <a:xfrm flipV="1">
            <a:off x="426543" y="2122415"/>
            <a:ext cx="6662154" cy="126094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CF8196D-52BB-4A30-BAF9-D353998911FF}"/>
              </a:ext>
            </a:extLst>
          </p:cNvPr>
          <p:cNvCxnSpPr>
            <a:cxnSpLocks/>
          </p:cNvCxnSpPr>
          <p:nvPr/>
        </p:nvCxnSpPr>
        <p:spPr>
          <a:xfrm flipV="1">
            <a:off x="6589741" y="4627191"/>
            <a:ext cx="893239" cy="1001822"/>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DC6CE92-E9B5-43BD-97D9-1219912C003E}"/>
              </a:ext>
            </a:extLst>
          </p:cNvPr>
          <p:cNvCxnSpPr>
            <a:cxnSpLocks/>
          </p:cNvCxnSpPr>
          <p:nvPr/>
        </p:nvCxnSpPr>
        <p:spPr>
          <a:xfrm>
            <a:off x="1100458" y="5032490"/>
            <a:ext cx="4469832" cy="596523"/>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5" name="図 24">
            <a:extLst>
              <a:ext uri="{FF2B5EF4-FFF2-40B4-BE49-F238E27FC236}">
                <a16:creationId xmlns:a16="http://schemas.microsoft.com/office/drawing/2014/main" id="{D5B42585-9C78-4C30-941A-AD52CD84BB3B}"/>
              </a:ext>
            </a:extLst>
          </p:cNvPr>
          <p:cNvPicPr>
            <a:picLocks noChangeAspect="1"/>
          </p:cNvPicPr>
          <p:nvPr/>
        </p:nvPicPr>
        <p:blipFill rotWithShape="1">
          <a:blip r:embed="rId3"/>
          <a:srcRect l="44126" t="89799" r="41347" b="5598"/>
          <a:stretch/>
        </p:blipFill>
        <p:spPr>
          <a:xfrm>
            <a:off x="7799512" y="5556814"/>
            <a:ext cx="3503354" cy="624359"/>
          </a:xfrm>
          <a:prstGeom prst="rect">
            <a:avLst/>
          </a:prstGeom>
        </p:spPr>
      </p:pic>
      <p:cxnSp>
        <p:nvCxnSpPr>
          <p:cNvPr id="26" name="直線コネクタ 25">
            <a:extLst>
              <a:ext uri="{FF2B5EF4-FFF2-40B4-BE49-F238E27FC236}">
                <a16:creationId xmlns:a16="http://schemas.microsoft.com/office/drawing/2014/main" id="{168FEE05-80F4-4674-BF14-4E0E789298E1}"/>
              </a:ext>
            </a:extLst>
          </p:cNvPr>
          <p:cNvCxnSpPr>
            <a:cxnSpLocks/>
          </p:cNvCxnSpPr>
          <p:nvPr/>
        </p:nvCxnSpPr>
        <p:spPr>
          <a:xfrm>
            <a:off x="3258664" y="4425996"/>
            <a:ext cx="4694099" cy="1276683"/>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94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BE80D-CF31-465B-B3A7-357A4D92699F}"/>
              </a:ext>
            </a:extLst>
          </p:cNvPr>
          <p:cNvSpPr>
            <a:spLocks noGrp="1"/>
          </p:cNvSpPr>
          <p:nvPr>
            <p:ph type="title"/>
          </p:nvPr>
        </p:nvSpPr>
        <p:spPr>
          <a:xfrm>
            <a:off x="0" y="1"/>
            <a:ext cx="11353800" cy="681036"/>
          </a:xfrm>
        </p:spPr>
        <p:txBody>
          <a:bodyPr>
            <a:normAutofit fontScale="90000"/>
          </a:bodyPr>
          <a:lstStyle/>
          <a:p>
            <a:r>
              <a:rPr kumimoji="1" lang="ja-JP" altLang="en-US" dirty="0"/>
              <a:t>⑩の続き</a:t>
            </a:r>
          </a:p>
        </p:txBody>
      </p:sp>
      <p:sp>
        <p:nvSpPr>
          <p:cNvPr id="3" name="コンテンツ プレースホルダー 2">
            <a:extLst>
              <a:ext uri="{FF2B5EF4-FFF2-40B4-BE49-F238E27FC236}">
                <a16:creationId xmlns:a16="http://schemas.microsoft.com/office/drawing/2014/main" id="{A34CA1C2-C3DC-494F-9236-C3B64402B9BE}"/>
              </a:ext>
            </a:extLst>
          </p:cNvPr>
          <p:cNvSpPr>
            <a:spLocks noGrp="1"/>
          </p:cNvSpPr>
          <p:nvPr>
            <p:ph idx="1"/>
          </p:nvPr>
        </p:nvSpPr>
        <p:spPr>
          <a:xfrm>
            <a:off x="0" y="536895"/>
            <a:ext cx="12192000" cy="1107347"/>
          </a:xfrm>
        </p:spPr>
        <p:txBody>
          <a:bodyPr>
            <a:normAutofit fontScale="92500" lnSpcReduction="20000"/>
          </a:bodyPr>
          <a:lstStyle/>
          <a:p>
            <a:r>
              <a:rPr kumimoji="1" lang="ja-JP" altLang="en-US" dirty="0"/>
              <a:t>下にスクロールして出てきたものの</a:t>
            </a:r>
            <a:r>
              <a:rPr kumimoji="1" lang="en-US" altLang="ja-JP" dirty="0"/>
              <a:t>【</a:t>
            </a:r>
            <a:r>
              <a:rPr kumimoji="1" lang="ja-JP" altLang="en-US" dirty="0"/>
              <a:t>詳細</a:t>
            </a:r>
            <a:r>
              <a:rPr kumimoji="1" lang="en-US" altLang="ja-JP" dirty="0"/>
              <a:t>】</a:t>
            </a:r>
            <a:r>
              <a:rPr kumimoji="1" lang="ja-JP" altLang="en-US" dirty="0"/>
              <a:t>を開く。</a:t>
            </a:r>
            <a:endParaRPr kumimoji="1" lang="en-US" altLang="ja-JP" dirty="0"/>
          </a:p>
          <a:p>
            <a:r>
              <a:rPr lang="en-US" altLang="ja-JP" dirty="0"/>
              <a:t>【</a:t>
            </a:r>
            <a:r>
              <a:rPr lang="ja-JP" altLang="en-US" dirty="0"/>
              <a:t>編集</a:t>
            </a:r>
            <a:r>
              <a:rPr lang="en-US" altLang="ja-JP" dirty="0"/>
              <a:t>】</a:t>
            </a:r>
            <a:r>
              <a:rPr lang="ja-JP" altLang="en-US" dirty="0"/>
              <a:t>をクリックして下にスクロールし</a:t>
            </a:r>
            <a:r>
              <a:rPr lang="en-US" altLang="ja-JP" dirty="0"/>
              <a:t>【</a:t>
            </a:r>
            <a:r>
              <a:rPr lang="ja-JP" altLang="en-US" dirty="0"/>
              <a:t>お届け希望日</a:t>
            </a:r>
            <a:r>
              <a:rPr lang="en-US" altLang="ja-JP" dirty="0"/>
              <a:t>】</a:t>
            </a:r>
            <a:r>
              <a:rPr lang="ja-JP" altLang="en-US" dirty="0"/>
              <a:t>を設定し</a:t>
            </a:r>
            <a:r>
              <a:rPr lang="en-US" altLang="ja-JP" dirty="0"/>
              <a:t>【</a:t>
            </a:r>
            <a:r>
              <a:rPr lang="ja-JP" altLang="en-US" dirty="0"/>
              <a:t>更新</a:t>
            </a:r>
            <a:r>
              <a:rPr lang="en-US" altLang="ja-JP" dirty="0"/>
              <a:t>】</a:t>
            </a:r>
            <a:r>
              <a:rPr lang="ja-JP" altLang="en-US"/>
              <a:t>して完了</a:t>
            </a:r>
            <a:endParaRPr kumimoji="1" lang="ja-JP" altLang="en-US" dirty="0"/>
          </a:p>
        </p:txBody>
      </p:sp>
      <p:pic>
        <p:nvPicPr>
          <p:cNvPr id="4" name="図 3">
            <a:extLst>
              <a:ext uri="{FF2B5EF4-FFF2-40B4-BE49-F238E27FC236}">
                <a16:creationId xmlns:a16="http://schemas.microsoft.com/office/drawing/2014/main" id="{F1DA986D-5D2A-4DAF-AA1B-1F6E3EA6933D}"/>
              </a:ext>
            </a:extLst>
          </p:cNvPr>
          <p:cNvPicPr>
            <a:picLocks noChangeAspect="1"/>
          </p:cNvPicPr>
          <p:nvPr/>
        </p:nvPicPr>
        <p:blipFill rotWithShape="1">
          <a:blip r:embed="rId2"/>
          <a:srcRect l="4541" t="7829" r="26445" b="7829"/>
          <a:stretch/>
        </p:blipFill>
        <p:spPr>
          <a:xfrm>
            <a:off x="0" y="1644243"/>
            <a:ext cx="3831191" cy="2633706"/>
          </a:xfrm>
          <a:prstGeom prst="rect">
            <a:avLst/>
          </a:prstGeom>
        </p:spPr>
      </p:pic>
      <p:pic>
        <p:nvPicPr>
          <p:cNvPr id="5" name="図 4">
            <a:extLst>
              <a:ext uri="{FF2B5EF4-FFF2-40B4-BE49-F238E27FC236}">
                <a16:creationId xmlns:a16="http://schemas.microsoft.com/office/drawing/2014/main" id="{94CACE56-CD73-41FF-996D-0AE30E5745B5}"/>
              </a:ext>
            </a:extLst>
          </p:cNvPr>
          <p:cNvPicPr>
            <a:picLocks noChangeAspect="1"/>
          </p:cNvPicPr>
          <p:nvPr/>
        </p:nvPicPr>
        <p:blipFill rotWithShape="1">
          <a:blip r:embed="rId2"/>
          <a:srcRect l="34149" t="47352" r="60476" b="41758"/>
          <a:stretch/>
        </p:blipFill>
        <p:spPr>
          <a:xfrm>
            <a:off x="3663614" y="1789278"/>
            <a:ext cx="1098959" cy="1252306"/>
          </a:xfrm>
          <a:prstGeom prst="rect">
            <a:avLst/>
          </a:prstGeom>
        </p:spPr>
      </p:pic>
      <p:cxnSp>
        <p:nvCxnSpPr>
          <p:cNvPr id="9" name="直線コネクタ 8">
            <a:extLst>
              <a:ext uri="{FF2B5EF4-FFF2-40B4-BE49-F238E27FC236}">
                <a16:creationId xmlns:a16="http://schemas.microsoft.com/office/drawing/2014/main" id="{A19B5EF7-4892-4F87-A833-9A103B196F19}"/>
              </a:ext>
            </a:extLst>
          </p:cNvPr>
          <p:cNvCxnSpPr>
            <a:cxnSpLocks/>
          </p:cNvCxnSpPr>
          <p:nvPr/>
        </p:nvCxnSpPr>
        <p:spPr>
          <a:xfrm flipV="1">
            <a:off x="1903244" y="2352675"/>
            <a:ext cx="2059156" cy="70485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B5C2BDD7-005B-48CA-87D0-964AC79363C9}"/>
              </a:ext>
            </a:extLst>
          </p:cNvPr>
          <p:cNvPicPr>
            <a:picLocks noChangeAspect="1"/>
          </p:cNvPicPr>
          <p:nvPr/>
        </p:nvPicPr>
        <p:blipFill rotWithShape="1">
          <a:blip r:embed="rId3"/>
          <a:srcRect l="4160" t="9841" r="26977" b="5455"/>
          <a:stretch/>
        </p:blipFill>
        <p:spPr>
          <a:xfrm>
            <a:off x="0" y="4181664"/>
            <a:ext cx="3806489" cy="2633706"/>
          </a:xfrm>
          <a:prstGeom prst="rect">
            <a:avLst/>
          </a:prstGeom>
        </p:spPr>
      </p:pic>
      <p:cxnSp>
        <p:nvCxnSpPr>
          <p:cNvPr id="14" name="直線コネクタ 13">
            <a:extLst>
              <a:ext uri="{FF2B5EF4-FFF2-40B4-BE49-F238E27FC236}">
                <a16:creationId xmlns:a16="http://schemas.microsoft.com/office/drawing/2014/main" id="{3A448EA0-81EA-40D3-9335-3460ADD82456}"/>
              </a:ext>
            </a:extLst>
          </p:cNvPr>
          <p:cNvCxnSpPr>
            <a:cxnSpLocks/>
          </p:cNvCxnSpPr>
          <p:nvPr/>
        </p:nvCxnSpPr>
        <p:spPr>
          <a:xfrm flipH="1">
            <a:off x="3486150" y="2557345"/>
            <a:ext cx="726943" cy="172060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21DB0837-0671-4506-BFA9-C6F2E727DAEA}"/>
              </a:ext>
            </a:extLst>
          </p:cNvPr>
          <p:cNvPicPr>
            <a:picLocks noChangeAspect="1"/>
          </p:cNvPicPr>
          <p:nvPr/>
        </p:nvPicPr>
        <p:blipFill rotWithShape="1">
          <a:blip r:embed="rId3"/>
          <a:srcRect l="24319" t="50845" r="67339" b="43345"/>
          <a:stretch/>
        </p:blipFill>
        <p:spPr>
          <a:xfrm>
            <a:off x="3219450" y="5904685"/>
            <a:ext cx="1818890" cy="712626"/>
          </a:xfrm>
          <a:prstGeom prst="rect">
            <a:avLst/>
          </a:prstGeom>
        </p:spPr>
      </p:pic>
      <p:cxnSp>
        <p:nvCxnSpPr>
          <p:cNvPr id="18" name="直線コネクタ 17">
            <a:extLst>
              <a:ext uri="{FF2B5EF4-FFF2-40B4-BE49-F238E27FC236}">
                <a16:creationId xmlns:a16="http://schemas.microsoft.com/office/drawing/2014/main" id="{991EBC3F-E6E5-4942-A254-E60D51879321}"/>
              </a:ext>
            </a:extLst>
          </p:cNvPr>
          <p:cNvCxnSpPr>
            <a:cxnSpLocks/>
          </p:cNvCxnSpPr>
          <p:nvPr/>
        </p:nvCxnSpPr>
        <p:spPr>
          <a:xfrm>
            <a:off x="1528655" y="5558871"/>
            <a:ext cx="1814620" cy="70212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5640A68D-FF71-46AC-89D4-B2CA80FF7A08}"/>
              </a:ext>
            </a:extLst>
          </p:cNvPr>
          <p:cNvPicPr>
            <a:picLocks noChangeAspect="1"/>
          </p:cNvPicPr>
          <p:nvPr/>
        </p:nvPicPr>
        <p:blipFill rotWithShape="1">
          <a:blip r:embed="rId4"/>
          <a:srcRect l="4766" t="8705" r="37422" b="5000"/>
          <a:stretch/>
        </p:blipFill>
        <p:spPr>
          <a:xfrm>
            <a:off x="5135731" y="1627231"/>
            <a:ext cx="3042349" cy="2554433"/>
          </a:xfrm>
          <a:prstGeom prst="rect">
            <a:avLst/>
          </a:prstGeom>
        </p:spPr>
      </p:pic>
      <p:cxnSp>
        <p:nvCxnSpPr>
          <p:cNvPr id="21" name="直線コネクタ 20">
            <a:extLst>
              <a:ext uri="{FF2B5EF4-FFF2-40B4-BE49-F238E27FC236}">
                <a16:creationId xmlns:a16="http://schemas.microsoft.com/office/drawing/2014/main" id="{28B39086-DA36-4946-B8B0-BDEC4ED1600B}"/>
              </a:ext>
            </a:extLst>
          </p:cNvPr>
          <p:cNvCxnSpPr>
            <a:cxnSpLocks/>
          </p:cNvCxnSpPr>
          <p:nvPr/>
        </p:nvCxnSpPr>
        <p:spPr>
          <a:xfrm flipV="1">
            <a:off x="4157087" y="3733800"/>
            <a:ext cx="876983" cy="234830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E7C7C061-785B-468A-84BB-892552874535}"/>
              </a:ext>
            </a:extLst>
          </p:cNvPr>
          <p:cNvPicPr>
            <a:picLocks noChangeAspect="1"/>
          </p:cNvPicPr>
          <p:nvPr/>
        </p:nvPicPr>
        <p:blipFill rotWithShape="1">
          <a:blip r:embed="rId4"/>
          <a:srcRect l="18167" t="58867" r="53466" b="18337"/>
          <a:stretch/>
        </p:blipFill>
        <p:spPr>
          <a:xfrm>
            <a:off x="7448550" y="1999813"/>
            <a:ext cx="4352925" cy="1967777"/>
          </a:xfrm>
          <a:prstGeom prst="rect">
            <a:avLst/>
          </a:prstGeom>
        </p:spPr>
      </p:pic>
      <p:cxnSp>
        <p:nvCxnSpPr>
          <p:cNvPr id="25" name="直線コネクタ 24">
            <a:extLst>
              <a:ext uri="{FF2B5EF4-FFF2-40B4-BE49-F238E27FC236}">
                <a16:creationId xmlns:a16="http://schemas.microsoft.com/office/drawing/2014/main" id="{AD9ECA0E-FE52-4340-9526-8F986584EF17}"/>
              </a:ext>
            </a:extLst>
          </p:cNvPr>
          <p:cNvCxnSpPr>
            <a:cxnSpLocks/>
          </p:cNvCxnSpPr>
          <p:nvPr/>
        </p:nvCxnSpPr>
        <p:spPr>
          <a:xfrm flipV="1">
            <a:off x="7260751" y="2348844"/>
            <a:ext cx="2364261" cy="124074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9D3F34E1-9B44-41FE-93CF-5E707AD6B55F}"/>
              </a:ext>
            </a:extLst>
          </p:cNvPr>
          <p:cNvPicPr>
            <a:picLocks noChangeAspect="1"/>
          </p:cNvPicPr>
          <p:nvPr/>
        </p:nvPicPr>
        <p:blipFill rotWithShape="1">
          <a:blip r:embed="rId5"/>
          <a:srcRect l="4376" t="12361" r="44843" b="6527"/>
          <a:stretch/>
        </p:blipFill>
        <p:spPr>
          <a:xfrm>
            <a:off x="5135731" y="4242077"/>
            <a:ext cx="2912894" cy="2617124"/>
          </a:xfrm>
          <a:prstGeom prst="rect">
            <a:avLst/>
          </a:prstGeom>
        </p:spPr>
      </p:pic>
      <p:pic>
        <p:nvPicPr>
          <p:cNvPr id="28" name="図 27">
            <a:extLst>
              <a:ext uri="{FF2B5EF4-FFF2-40B4-BE49-F238E27FC236}">
                <a16:creationId xmlns:a16="http://schemas.microsoft.com/office/drawing/2014/main" id="{F131883A-5AFF-464D-B2BD-D79BDCB17873}"/>
              </a:ext>
            </a:extLst>
          </p:cNvPr>
          <p:cNvPicPr>
            <a:picLocks noChangeAspect="1"/>
          </p:cNvPicPr>
          <p:nvPr/>
        </p:nvPicPr>
        <p:blipFill rotWithShape="1">
          <a:blip r:embed="rId5"/>
          <a:srcRect l="18755" t="48448" r="58957" b="40834"/>
          <a:stretch/>
        </p:blipFill>
        <p:spPr>
          <a:xfrm>
            <a:off x="8499000" y="5618531"/>
            <a:ext cx="3212803" cy="869047"/>
          </a:xfrm>
          <a:prstGeom prst="rect">
            <a:avLst/>
          </a:prstGeom>
        </p:spPr>
      </p:pic>
      <p:cxnSp>
        <p:nvCxnSpPr>
          <p:cNvPr id="29" name="直線コネクタ 28">
            <a:extLst>
              <a:ext uri="{FF2B5EF4-FFF2-40B4-BE49-F238E27FC236}">
                <a16:creationId xmlns:a16="http://schemas.microsoft.com/office/drawing/2014/main" id="{633E0BC0-7FDA-4CAA-A717-6473A507AFD0}"/>
              </a:ext>
            </a:extLst>
          </p:cNvPr>
          <p:cNvCxnSpPr>
            <a:cxnSpLocks/>
          </p:cNvCxnSpPr>
          <p:nvPr/>
        </p:nvCxnSpPr>
        <p:spPr>
          <a:xfrm>
            <a:off x="6727351" y="5581537"/>
            <a:ext cx="2650516" cy="50056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11CEF8D-E802-4712-AB23-ECC659BBB17A}"/>
              </a:ext>
            </a:extLst>
          </p:cNvPr>
          <p:cNvCxnSpPr>
            <a:cxnSpLocks/>
          </p:cNvCxnSpPr>
          <p:nvPr/>
        </p:nvCxnSpPr>
        <p:spPr>
          <a:xfrm flipH="1">
            <a:off x="8146016" y="3748717"/>
            <a:ext cx="994988" cy="115923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97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46D9E-3B36-4232-BD86-173B7267FD71}"/>
              </a:ext>
            </a:extLst>
          </p:cNvPr>
          <p:cNvSpPr>
            <a:spLocks noGrp="1"/>
          </p:cNvSpPr>
          <p:nvPr>
            <p:ph type="title"/>
          </p:nvPr>
        </p:nvSpPr>
        <p:spPr>
          <a:xfrm>
            <a:off x="0" y="1"/>
            <a:ext cx="11353800" cy="681036"/>
          </a:xfrm>
        </p:spPr>
        <p:txBody>
          <a:bodyPr>
            <a:normAutofit fontScale="90000"/>
          </a:bodyPr>
          <a:lstStyle/>
          <a:p>
            <a:r>
              <a:rPr kumimoji="1" lang="ja-JP" altLang="en-US" dirty="0"/>
              <a:t>手順⑪</a:t>
            </a:r>
          </a:p>
        </p:txBody>
      </p:sp>
      <p:sp>
        <p:nvSpPr>
          <p:cNvPr id="3" name="コンテンツ プレースホルダー 2">
            <a:extLst>
              <a:ext uri="{FF2B5EF4-FFF2-40B4-BE49-F238E27FC236}">
                <a16:creationId xmlns:a16="http://schemas.microsoft.com/office/drawing/2014/main" id="{82388FCA-174B-4BAF-82F5-1FCE55DC0B51}"/>
              </a:ext>
            </a:extLst>
          </p:cNvPr>
          <p:cNvSpPr>
            <a:spLocks noGrp="1"/>
          </p:cNvSpPr>
          <p:nvPr>
            <p:ph idx="1"/>
          </p:nvPr>
        </p:nvSpPr>
        <p:spPr>
          <a:xfrm>
            <a:off x="0" y="495301"/>
            <a:ext cx="12192000" cy="1054100"/>
          </a:xfrm>
        </p:spPr>
        <p:txBody>
          <a:bodyPr>
            <a:normAutofit fontScale="85000" lnSpcReduction="20000"/>
          </a:bodyPr>
          <a:lstStyle/>
          <a:p>
            <a:r>
              <a:rPr kumimoji="1" lang="en-US" altLang="ja-JP" dirty="0"/>
              <a:t>【</a:t>
            </a:r>
            <a:r>
              <a:rPr kumimoji="1" lang="ja-JP" altLang="en-US" dirty="0"/>
              <a:t>印刷日待ち</a:t>
            </a:r>
            <a:r>
              <a:rPr kumimoji="1" lang="en-US" altLang="ja-JP" dirty="0"/>
              <a:t>】</a:t>
            </a:r>
            <a:r>
              <a:rPr lang="ja-JP" altLang="en-US" dirty="0"/>
              <a:t>くくりの</a:t>
            </a:r>
            <a:r>
              <a:rPr lang="en-US" altLang="ja-JP" dirty="0"/>
              <a:t>【</a:t>
            </a:r>
            <a:r>
              <a:rPr lang="ja-JP" altLang="en-US" dirty="0"/>
              <a:t>詳細検索</a:t>
            </a:r>
            <a:r>
              <a:rPr lang="en-US" altLang="ja-JP" dirty="0"/>
              <a:t>】</a:t>
            </a:r>
            <a:r>
              <a:rPr lang="ja-JP" altLang="en-US" dirty="0"/>
              <a:t>の</a:t>
            </a:r>
            <a:r>
              <a:rPr lang="en-US" altLang="ja-JP" dirty="0"/>
              <a:t>【</a:t>
            </a:r>
            <a:r>
              <a:rPr lang="ja-JP" altLang="en-US" dirty="0"/>
              <a:t>店舗</a:t>
            </a:r>
            <a:r>
              <a:rPr lang="en-US" altLang="ja-JP" dirty="0"/>
              <a:t>】</a:t>
            </a:r>
            <a:r>
              <a:rPr lang="ja-JP" altLang="en-US" dirty="0"/>
              <a:t>を</a:t>
            </a:r>
            <a:r>
              <a:rPr lang="en-US" altLang="ja-JP" dirty="0"/>
              <a:t>【</a:t>
            </a:r>
            <a:r>
              <a:rPr lang="en-US" altLang="ja-JP" dirty="0" err="1"/>
              <a:t>Ama</a:t>
            </a:r>
            <a:r>
              <a:rPr lang="ja-JP" altLang="en-US" dirty="0"/>
              <a:t>芦屋</a:t>
            </a:r>
            <a:r>
              <a:rPr lang="en-US" altLang="ja-JP" dirty="0"/>
              <a:t>】</a:t>
            </a:r>
            <a:r>
              <a:rPr lang="ja-JP" altLang="en-US" dirty="0"/>
              <a:t>で検索</a:t>
            </a:r>
            <a:endParaRPr lang="en-US" altLang="ja-JP" dirty="0"/>
          </a:p>
          <a:p>
            <a:r>
              <a:rPr kumimoji="1" lang="ja-JP" altLang="en-US" dirty="0"/>
              <a:t>伝票が残っていたら</a:t>
            </a:r>
            <a:r>
              <a:rPr kumimoji="1" lang="en-US" altLang="ja-JP" dirty="0"/>
              <a:t>【</a:t>
            </a:r>
            <a:r>
              <a:rPr lang="ja-JP" altLang="en-US" dirty="0"/>
              <a:t>伝票情報</a:t>
            </a:r>
            <a:r>
              <a:rPr kumimoji="1" lang="en-US" altLang="ja-JP" dirty="0"/>
              <a:t>】</a:t>
            </a:r>
            <a:r>
              <a:rPr lang="ja-JP" altLang="en-US" dirty="0"/>
              <a:t>開いて</a:t>
            </a:r>
            <a:r>
              <a:rPr kumimoji="1" lang="en-US" altLang="ja-JP" dirty="0"/>
              <a:t>【</a:t>
            </a:r>
            <a:r>
              <a:rPr kumimoji="1" lang="ja-JP" altLang="en-US" dirty="0"/>
              <a:t>モール管理画面</a:t>
            </a:r>
            <a:r>
              <a:rPr kumimoji="1" lang="en-US" altLang="ja-JP" dirty="0"/>
              <a:t>】</a:t>
            </a:r>
            <a:r>
              <a:rPr kumimoji="1" lang="ja-JP" altLang="en-US" dirty="0"/>
              <a:t>クリックして</a:t>
            </a:r>
            <a:r>
              <a:rPr kumimoji="1" lang="en-US" altLang="ja-JP" dirty="0"/>
              <a:t>【</a:t>
            </a:r>
            <a:r>
              <a:rPr kumimoji="1" lang="ja-JP" altLang="en-US" dirty="0"/>
              <a:t>出荷日を確認</a:t>
            </a:r>
            <a:r>
              <a:rPr kumimoji="1" lang="en-US" altLang="ja-JP" dirty="0"/>
              <a:t>】</a:t>
            </a:r>
            <a:r>
              <a:rPr kumimoji="1" lang="ja-JP" altLang="en-US" dirty="0"/>
              <a:t>し当日出荷になっていたら変更する</a:t>
            </a:r>
          </a:p>
        </p:txBody>
      </p:sp>
      <p:pic>
        <p:nvPicPr>
          <p:cNvPr id="4" name="図 3">
            <a:extLst>
              <a:ext uri="{FF2B5EF4-FFF2-40B4-BE49-F238E27FC236}">
                <a16:creationId xmlns:a16="http://schemas.microsoft.com/office/drawing/2014/main" id="{5148F293-327F-4D8E-A643-3A872CA95C89}"/>
              </a:ext>
            </a:extLst>
          </p:cNvPr>
          <p:cNvPicPr>
            <a:picLocks noChangeAspect="1"/>
          </p:cNvPicPr>
          <p:nvPr/>
        </p:nvPicPr>
        <p:blipFill rotWithShape="1">
          <a:blip r:embed="rId2"/>
          <a:srcRect l="3750" t="4314" r="48656" b="3703"/>
          <a:stretch/>
        </p:blipFill>
        <p:spPr>
          <a:xfrm>
            <a:off x="0" y="1549401"/>
            <a:ext cx="4676775" cy="5084161"/>
          </a:xfrm>
          <a:prstGeom prst="rect">
            <a:avLst/>
          </a:prstGeom>
        </p:spPr>
      </p:pic>
      <p:pic>
        <p:nvPicPr>
          <p:cNvPr id="5" name="図 4">
            <a:extLst>
              <a:ext uri="{FF2B5EF4-FFF2-40B4-BE49-F238E27FC236}">
                <a16:creationId xmlns:a16="http://schemas.microsoft.com/office/drawing/2014/main" id="{7A77C81B-1A10-4B21-AAE3-21F65848A09F}"/>
              </a:ext>
            </a:extLst>
          </p:cNvPr>
          <p:cNvPicPr>
            <a:picLocks noChangeAspect="1"/>
          </p:cNvPicPr>
          <p:nvPr/>
        </p:nvPicPr>
        <p:blipFill rotWithShape="1">
          <a:blip r:embed="rId2"/>
          <a:srcRect l="37831" t="29815" r="51042" b="44815"/>
          <a:stretch/>
        </p:blipFill>
        <p:spPr>
          <a:xfrm>
            <a:off x="7050739" y="2039292"/>
            <a:ext cx="3302936" cy="4235975"/>
          </a:xfrm>
          <a:prstGeom prst="rect">
            <a:avLst/>
          </a:prstGeom>
        </p:spPr>
      </p:pic>
      <p:cxnSp>
        <p:nvCxnSpPr>
          <p:cNvPr id="11" name="直線コネクタ 10">
            <a:extLst>
              <a:ext uri="{FF2B5EF4-FFF2-40B4-BE49-F238E27FC236}">
                <a16:creationId xmlns:a16="http://schemas.microsoft.com/office/drawing/2014/main" id="{A9640454-F5FC-4A28-9355-5579C76DA92C}"/>
              </a:ext>
            </a:extLst>
          </p:cNvPr>
          <p:cNvCxnSpPr>
            <a:cxnSpLocks/>
            <a:endCxn id="5" idx="1"/>
          </p:cNvCxnSpPr>
          <p:nvPr/>
        </p:nvCxnSpPr>
        <p:spPr>
          <a:xfrm>
            <a:off x="4305300" y="3648075"/>
            <a:ext cx="2745439" cy="50920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552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4E6A3-A2EE-44A3-AE90-1BCFB470516E}"/>
              </a:ext>
            </a:extLst>
          </p:cNvPr>
          <p:cNvSpPr>
            <a:spLocks noGrp="1"/>
          </p:cNvSpPr>
          <p:nvPr>
            <p:ph type="title"/>
          </p:nvPr>
        </p:nvSpPr>
        <p:spPr>
          <a:xfrm>
            <a:off x="0" y="1"/>
            <a:ext cx="11353800" cy="571499"/>
          </a:xfrm>
        </p:spPr>
        <p:txBody>
          <a:bodyPr>
            <a:normAutofit fontScale="90000"/>
          </a:bodyPr>
          <a:lstStyle/>
          <a:p>
            <a:r>
              <a:rPr kumimoji="1" lang="ja-JP" altLang="en-US" dirty="0"/>
              <a:t>手順⑫</a:t>
            </a:r>
          </a:p>
        </p:txBody>
      </p:sp>
      <p:sp>
        <p:nvSpPr>
          <p:cNvPr id="3" name="コンテンツ プレースホルダー 2">
            <a:extLst>
              <a:ext uri="{FF2B5EF4-FFF2-40B4-BE49-F238E27FC236}">
                <a16:creationId xmlns:a16="http://schemas.microsoft.com/office/drawing/2014/main" id="{94B29865-BAFF-4749-AA9F-93CE9B26F885}"/>
              </a:ext>
            </a:extLst>
          </p:cNvPr>
          <p:cNvSpPr>
            <a:spLocks noGrp="1"/>
          </p:cNvSpPr>
          <p:nvPr>
            <p:ph idx="1"/>
          </p:nvPr>
        </p:nvSpPr>
        <p:spPr>
          <a:xfrm>
            <a:off x="0" y="571499"/>
            <a:ext cx="12192000" cy="1016001"/>
          </a:xfrm>
        </p:spPr>
        <p:txBody>
          <a:bodyPr/>
          <a:lstStyle/>
          <a:p>
            <a:r>
              <a:rPr kumimoji="1" lang="ja-JP" altLang="en-US" dirty="0"/>
              <a:t>メールワイズ確認して、当日出荷に関係あるものないかチェック</a:t>
            </a:r>
          </a:p>
        </p:txBody>
      </p:sp>
    </p:spTree>
    <p:extLst>
      <p:ext uri="{BB962C8B-B14F-4D97-AF65-F5344CB8AC3E}">
        <p14:creationId xmlns:p14="http://schemas.microsoft.com/office/powerpoint/2010/main" val="170079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27614-A74C-41F1-BCCA-CEAA67EAF414}"/>
              </a:ext>
            </a:extLst>
          </p:cNvPr>
          <p:cNvSpPr>
            <a:spLocks noGrp="1"/>
          </p:cNvSpPr>
          <p:nvPr>
            <p:ph type="title"/>
          </p:nvPr>
        </p:nvSpPr>
        <p:spPr>
          <a:xfrm>
            <a:off x="0" y="1"/>
            <a:ext cx="11353800" cy="681036"/>
          </a:xfrm>
        </p:spPr>
        <p:txBody>
          <a:bodyPr>
            <a:normAutofit fontScale="90000"/>
          </a:bodyPr>
          <a:lstStyle/>
          <a:p>
            <a:r>
              <a:rPr lang="ja-JP" altLang="en-US" dirty="0"/>
              <a:t>手順</a:t>
            </a:r>
            <a:r>
              <a:rPr kumimoji="1" lang="ja-JP" altLang="en-US" dirty="0"/>
              <a:t>⑬</a:t>
            </a:r>
          </a:p>
        </p:txBody>
      </p:sp>
      <p:sp>
        <p:nvSpPr>
          <p:cNvPr id="3" name="コンテンツ プレースホルダー 2">
            <a:extLst>
              <a:ext uri="{FF2B5EF4-FFF2-40B4-BE49-F238E27FC236}">
                <a16:creationId xmlns:a16="http://schemas.microsoft.com/office/drawing/2014/main" id="{E90261DE-7792-41C8-80B2-3A91A8D8D583}"/>
              </a:ext>
            </a:extLst>
          </p:cNvPr>
          <p:cNvSpPr>
            <a:spLocks noGrp="1"/>
          </p:cNvSpPr>
          <p:nvPr>
            <p:ph idx="1"/>
          </p:nvPr>
        </p:nvSpPr>
        <p:spPr>
          <a:xfrm>
            <a:off x="0" y="533401"/>
            <a:ext cx="12192000" cy="965200"/>
          </a:xfrm>
        </p:spPr>
        <p:txBody>
          <a:bodyPr>
            <a:normAutofit fontScale="47500" lnSpcReduction="20000"/>
          </a:bodyPr>
          <a:lstStyle/>
          <a:p>
            <a:r>
              <a:rPr lang="en-US" altLang="ja-JP" dirty="0"/>
              <a:t>【</a:t>
            </a:r>
            <a:r>
              <a:rPr lang="ja-JP" altLang="en-US" dirty="0"/>
              <a:t>印刷待ち</a:t>
            </a:r>
            <a:r>
              <a:rPr lang="en-US" altLang="ja-JP" dirty="0"/>
              <a:t>】</a:t>
            </a:r>
            <a:r>
              <a:rPr lang="ja-JP" altLang="en-US" dirty="0"/>
              <a:t>の</a:t>
            </a:r>
            <a:r>
              <a:rPr lang="en-US" altLang="ja-JP" dirty="0"/>
              <a:t>【</a:t>
            </a:r>
            <a:r>
              <a:rPr lang="ja-JP" altLang="en-US" dirty="0"/>
              <a:t>詳細検索</a:t>
            </a:r>
            <a:r>
              <a:rPr lang="en-US" altLang="ja-JP" dirty="0"/>
              <a:t>】</a:t>
            </a:r>
            <a:r>
              <a:rPr lang="ja-JP" altLang="en-US" dirty="0"/>
              <a:t>で</a:t>
            </a:r>
            <a:r>
              <a:rPr lang="en-US" altLang="ja-JP" dirty="0"/>
              <a:t>【</a:t>
            </a:r>
            <a:r>
              <a:rPr lang="ja-JP" altLang="en-US" dirty="0"/>
              <a:t>出荷日</a:t>
            </a:r>
            <a:r>
              <a:rPr lang="en-US" altLang="ja-JP" dirty="0"/>
              <a:t>】</a:t>
            </a:r>
            <a:r>
              <a:rPr lang="ja-JP" altLang="en-US" dirty="0"/>
              <a:t>を</a:t>
            </a:r>
            <a:r>
              <a:rPr lang="en-US" altLang="ja-JP" dirty="0"/>
              <a:t>【</a:t>
            </a:r>
            <a:r>
              <a:rPr lang="ja-JP" altLang="en-US" dirty="0"/>
              <a:t>当日</a:t>
            </a:r>
            <a:r>
              <a:rPr lang="en-US" altLang="ja-JP" dirty="0"/>
              <a:t>】</a:t>
            </a:r>
            <a:r>
              <a:rPr lang="ja-JP" altLang="en-US" dirty="0"/>
              <a:t>にして絞る</a:t>
            </a:r>
            <a:endParaRPr lang="en-US" altLang="ja-JP" dirty="0"/>
          </a:p>
          <a:p>
            <a:r>
              <a:rPr lang="en-US" altLang="ja-JP" dirty="0"/>
              <a:t>【</a:t>
            </a:r>
            <a:r>
              <a:rPr lang="ja-JP" altLang="en-US" dirty="0"/>
              <a:t>伝票情報</a:t>
            </a:r>
            <a:r>
              <a:rPr lang="en-US" altLang="ja-JP" dirty="0"/>
              <a:t>】</a:t>
            </a:r>
            <a:r>
              <a:rPr lang="ja-JP" altLang="en-US" dirty="0"/>
              <a:t>の内容が間違いないか最終チェック→</a:t>
            </a:r>
            <a:r>
              <a:rPr lang="en-US" altLang="ja-JP" dirty="0"/>
              <a:t>【</a:t>
            </a:r>
            <a:r>
              <a:rPr lang="ja-JP" altLang="en-US" dirty="0"/>
              <a:t>ギフト包装が反映されているかどうか</a:t>
            </a:r>
            <a:r>
              <a:rPr lang="en-US" altLang="ja-JP" dirty="0"/>
              <a:t>】【</a:t>
            </a:r>
            <a:r>
              <a:rPr lang="ja-JP" altLang="en-US" dirty="0"/>
              <a:t>即日やあす系やプライムの場合印刷指示日と出荷日が同じになっているか</a:t>
            </a:r>
            <a:r>
              <a:rPr lang="en-US" altLang="ja-JP" dirty="0"/>
              <a:t>】【</a:t>
            </a:r>
            <a:r>
              <a:rPr lang="ja-JP" altLang="en-US" dirty="0"/>
              <a:t>備考欄の内容が手配されているかどうか</a:t>
            </a:r>
            <a:r>
              <a:rPr lang="en-US" altLang="ja-JP" dirty="0"/>
              <a:t>】【</a:t>
            </a:r>
            <a:r>
              <a:rPr lang="ja-JP" altLang="en-US" dirty="0"/>
              <a:t>文字化けしていないかどうか</a:t>
            </a:r>
            <a:r>
              <a:rPr lang="en-US" altLang="ja-JP" dirty="0"/>
              <a:t>】【</a:t>
            </a:r>
            <a:r>
              <a:rPr lang="ja-JP" altLang="en-US" dirty="0"/>
              <a:t>確認内容にギフトと書いてあるのが反映されてるかどうか</a:t>
            </a:r>
            <a:r>
              <a:rPr lang="en-US" altLang="ja-JP" dirty="0"/>
              <a:t>】【</a:t>
            </a:r>
            <a:r>
              <a:rPr lang="ja-JP" altLang="en-US" dirty="0"/>
              <a:t>作業用欄のギフト包装と確認内容のギフトは違う件</a:t>
            </a:r>
            <a:r>
              <a:rPr lang="en-US" altLang="ja-JP" dirty="0"/>
              <a:t>】【</a:t>
            </a:r>
            <a:r>
              <a:rPr lang="ja-JP" altLang="en-US" dirty="0"/>
              <a:t>作業用欄のポイントまたはクーポンの利用料と他費用の額が違う場合はチェック</a:t>
            </a:r>
            <a:r>
              <a:rPr lang="en-US" altLang="ja-JP" dirty="0"/>
              <a:t>】【</a:t>
            </a:r>
            <a:r>
              <a:rPr lang="ja-JP" altLang="en-US" dirty="0"/>
              <a:t>ワウマの場合のみギフト包装は手数料に記載される件</a:t>
            </a:r>
            <a:r>
              <a:rPr lang="en-US" altLang="ja-JP" dirty="0"/>
              <a:t>】【</a:t>
            </a:r>
            <a:r>
              <a:rPr lang="ja-JP" altLang="en-US" dirty="0"/>
              <a:t>ヤマトに伝えたいことがある場合はピッキング指示欄に</a:t>
            </a:r>
            <a:r>
              <a:rPr lang="en-US" altLang="ja-JP" dirty="0"/>
              <a:t>『</a:t>
            </a:r>
            <a:r>
              <a:rPr lang="ja-JP" altLang="en-US" dirty="0"/>
              <a:t>手書き：－－－－</a:t>
            </a:r>
            <a:r>
              <a:rPr lang="en-US" altLang="ja-JP"/>
              <a:t>』</a:t>
            </a:r>
            <a:r>
              <a:rPr lang="ja-JP" altLang="en-US"/>
              <a:t>と</a:t>
            </a:r>
            <a:r>
              <a:rPr lang="ja-JP" altLang="en-US" dirty="0"/>
              <a:t>記入</a:t>
            </a:r>
            <a:r>
              <a:rPr lang="en-US" altLang="ja-JP" dirty="0"/>
              <a:t>】</a:t>
            </a:r>
            <a:r>
              <a:rPr lang="ja-JP" altLang="en-US" dirty="0"/>
              <a:t>等</a:t>
            </a:r>
            <a:endParaRPr kumimoji="1" lang="en-US" altLang="ja-JP" dirty="0"/>
          </a:p>
        </p:txBody>
      </p:sp>
      <p:pic>
        <p:nvPicPr>
          <p:cNvPr id="4" name="図 3">
            <a:extLst>
              <a:ext uri="{FF2B5EF4-FFF2-40B4-BE49-F238E27FC236}">
                <a16:creationId xmlns:a16="http://schemas.microsoft.com/office/drawing/2014/main" id="{ADD1D56C-96A2-4E04-83B0-0807B2121724}"/>
              </a:ext>
            </a:extLst>
          </p:cNvPr>
          <p:cNvPicPr>
            <a:picLocks noChangeAspect="1"/>
          </p:cNvPicPr>
          <p:nvPr/>
        </p:nvPicPr>
        <p:blipFill rotWithShape="1">
          <a:blip r:embed="rId2"/>
          <a:srcRect l="3969" t="4117" r="1354" b="4630"/>
          <a:stretch/>
        </p:blipFill>
        <p:spPr>
          <a:xfrm>
            <a:off x="0" y="1498601"/>
            <a:ext cx="5739022" cy="3111500"/>
          </a:xfrm>
          <a:prstGeom prst="rect">
            <a:avLst/>
          </a:prstGeom>
        </p:spPr>
      </p:pic>
    </p:spTree>
    <p:extLst>
      <p:ext uri="{BB962C8B-B14F-4D97-AF65-F5344CB8AC3E}">
        <p14:creationId xmlns:p14="http://schemas.microsoft.com/office/powerpoint/2010/main" val="2989926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C0B884-B805-4149-A90B-FB824A9562CD}"/>
              </a:ext>
            </a:extLst>
          </p:cNvPr>
          <p:cNvSpPr>
            <a:spLocks noGrp="1"/>
          </p:cNvSpPr>
          <p:nvPr>
            <p:ph type="title"/>
          </p:nvPr>
        </p:nvSpPr>
        <p:spPr>
          <a:xfrm>
            <a:off x="0" y="1"/>
            <a:ext cx="11353800" cy="681036"/>
          </a:xfrm>
        </p:spPr>
        <p:txBody>
          <a:bodyPr>
            <a:normAutofit fontScale="90000"/>
          </a:bodyPr>
          <a:lstStyle/>
          <a:p>
            <a:r>
              <a:rPr kumimoji="1" lang="ja-JP" altLang="en-US" dirty="0"/>
              <a:t>手順⑭</a:t>
            </a:r>
          </a:p>
        </p:txBody>
      </p:sp>
      <p:sp>
        <p:nvSpPr>
          <p:cNvPr id="3" name="コンテンツ プレースホルダー 2">
            <a:extLst>
              <a:ext uri="{FF2B5EF4-FFF2-40B4-BE49-F238E27FC236}">
                <a16:creationId xmlns:a16="http://schemas.microsoft.com/office/drawing/2014/main" id="{57F0CB4B-A8B3-404A-981A-F666DF6BE9D8}"/>
              </a:ext>
            </a:extLst>
          </p:cNvPr>
          <p:cNvSpPr>
            <a:spLocks noGrp="1"/>
          </p:cNvSpPr>
          <p:nvPr>
            <p:ph idx="1"/>
          </p:nvPr>
        </p:nvSpPr>
        <p:spPr>
          <a:xfrm>
            <a:off x="0" y="520701"/>
            <a:ext cx="12192000" cy="927100"/>
          </a:xfrm>
        </p:spPr>
        <p:txBody>
          <a:bodyPr>
            <a:normAutofit lnSpcReduction="10000"/>
          </a:bodyPr>
          <a:lstStyle/>
          <a:p>
            <a:r>
              <a:rPr kumimoji="1" lang="en-US" altLang="ja-JP" dirty="0"/>
              <a:t>【</a:t>
            </a:r>
            <a:r>
              <a:rPr kumimoji="1" lang="ja-JP" altLang="en-US" dirty="0"/>
              <a:t>全て選択</a:t>
            </a:r>
            <a:r>
              <a:rPr kumimoji="1" lang="en-US" altLang="ja-JP" dirty="0"/>
              <a:t>】</a:t>
            </a:r>
          </a:p>
          <a:p>
            <a:r>
              <a:rPr lang="ja-JP" altLang="en-US" dirty="0"/>
              <a:t>左の</a:t>
            </a:r>
            <a:r>
              <a:rPr lang="en-US" altLang="ja-JP" dirty="0"/>
              <a:t>【</a:t>
            </a:r>
            <a:r>
              <a:rPr lang="ja-JP" altLang="en-US" dirty="0"/>
              <a:t>納品書ダウンロード</a:t>
            </a:r>
            <a:r>
              <a:rPr lang="en-US" altLang="ja-JP" dirty="0"/>
              <a:t>】</a:t>
            </a:r>
            <a:r>
              <a:rPr lang="ja-JP" altLang="en-US" dirty="0"/>
              <a:t>をクリック</a:t>
            </a:r>
            <a:endParaRPr kumimoji="1" lang="ja-JP" altLang="en-US" dirty="0"/>
          </a:p>
        </p:txBody>
      </p:sp>
      <p:pic>
        <p:nvPicPr>
          <p:cNvPr id="6" name="図 5">
            <a:extLst>
              <a:ext uri="{FF2B5EF4-FFF2-40B4-BE49-F238E27FC236}">
                <a16:creationId xmlns:a16="http://schemas.microsoft.com/office/drawing/2014/main" id="{864B54ED-9BD3-430B-9F5D-1571709CFDF7}"/>
              </a:ext>
            </a:extLst>
          </p:cNvPr>
          <p:cNvPicPr>
            <a:picLocks noChangeAspect="1"/>
          </p:cNvPicPr>
          <p:nvPr/>
        </p:nvPicPr>
        <p:blipFill rotWithShape="1">
          <a:blip r:embed="rId2"/>
          <a:srcRect l="3647" t="17639" r="65206" b="4999"/>
          <a:stretch/>
        </p:blipFill>
        <p:spPr>
          <a:xfrm>
            <a:off x="492059" y="1357477"/>
            <a:ext cx="3937066" cy="5500522"/>
          </a:xfrm>
          <a:prstGeom prst="rect">
            <a:avLst/>
          </a:prstGeom>
        </p:spPr>
      </p:pic>
      <p:pic>
        <p:nvPicPr>
          <p:cNvPr id="9" name="図 8">
            <a:extLst>
              <a:ext uri="{FF2B5EF4-FFF2-40B4-BE49-F238E27FC236}">
                <a16:creationId xmlns:a16="http://schemas.microsoft.com/office/drawing/2014/main" id="{754EFA7D-1EF1-4D66-AA85-07C9149A669E}"/>
              </a:ext>
            </a:extLst>
          </p:cNvPr>
          <p:cNvPicPr>
            <a:picLocks noChangeAspect="1"/>
          </p:cNvPicPr>
          <p:nvPr/>
        </p:nvPicPr>
        <p:blipFill rotWithShape="1">
          <a:blip r:embed="rId2"/>
          <a:srcRect l="3646" t="24298" r="88713" b="41570"/>
          <a:stretch/>
        </p:blipFill>
        <p:spPr>
          <a:xfrm>
            <a:off x="8515492" y="1479776"/>
            <a:ext cx="1600199" cy="4021016"/>
          </a:xfrm>
          <a:prstGeom prst="rect">
            <a:avLst/>
          </a:prstGeom>
        </p:spPr>
      </p:pic>
      <p:cxnSp>
        <p:nvCxnSpPr>
          <p:cNvPr id="14" name="直線コネクタ 13">
            <a:extLst>
              <a:ext uri="{FF2B5EF4-FFF2-40B4-BE49-F238E27FC236}">
                <a16:creationId xmlns:a16="http://schemas.microsoft.com/office/drawing/2014/main" id="{8D1AADC5-CCE0-4DC0-AD2D-1988B85A9F7E}"/>
              </a:ext>
            </a:extLst>
          </p:cNvPr>
          <p:cNvCxnSpPr>
            <a:cxnSpLocks/>
          </p:cNvCxnSpPr>
          <p:nvPr/>
        </p:nvCxnSpPr>
        <p:spPr>
          <a:xfrm flipV="1">
            <a:off x="1104900" y="1780438"/>
            <a:ext cx="7534275" cy="263321"/>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70AA43E1-5A4D-4292-9752-9EEE87FA5522}"/>
              </a:ext>
            </a:extLst>
          </p:cNvPr>
          <p:cNvPicPr>
            <a:picLocks noChangeAspect="1"/>
          </p:cNvPicPr>
          <p:nvPr/>
        </p:nvPicPr>
        <p:blipFill rotWithShape="1">
          <a:blip r:embed="rId2"/>
          <a:srcRect l="16714" t="77586" r="73040" b="3472"/>
          <a:stretch/>
        </p:blipFill>
        <p:spPr>
          <a:xfrm>
            <a:off x="5534306" y="4107738"/>
            <a:ext cx="2335816" cy="2429069"/>
          </a:xfrm>
          <a:prstGeom prst="rect">
            <a:avLst/>
          </a:prstGeom>
        </p:spPr>
      </p:pic>
      <p:cxnSp>
        <p:nvCxnSpPr>
          <p:cNvPr id="29" name="直線コネクタ 28">
            <a:extLst>
              <a:ext uri="{FF2B5EF4-FFF2-40B4-BE49-F238E27FC236}">
                <a16:creationId xmlns:a16="http://schemas.microsoft.com/office/drawing/2014/main" id="{39A04594-E46C-46EB-801E-96B64FFEB52A}"/>
              </a:ext>
            </a:extLst>
          </p:cNvPr>
          <p:cNvCxnSpPr>
            <a:cxnSpLocks/>
          </p:cNvCxnSpPr>
          <p:nvPr/>
        </p:nvCxnSpPr>
        <p:spPr>
          <a:xfrm flipV="1">
            <a:off x="3133725" y="5610225"/>
            <a:ext cx="3276600" cy="83820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307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EB5E2-D8DA-45F6-9977-0077C8B31AD1}"/>
              </a:ext>
            </a:extLst>
          </p:cNvPr>
          <p:cNvSpPr>
            <a:spLocks noGrp="1"/>
          </p:cNvSpPr>
          <p:nvPr>
            <p:ph type="title"/>
          </p:nvPr>
        </p:nvSpPr>
        <p:spPr>
          <a:xfrm>
            <a:off x="0" y="40248"/>
            <a:ext cx="11353800" cy="640790"/>
          </a:xfrm>
        </p:spPr>
        <p:txBody>
          <a:bodyPr>
            <a:normAutofit fontScale="90000"/>
          </a:bodyPr>
          <a:lstStyle/>
          <a:p>
            <a:r>
              <a:rPr kumimoji="1" lang="ja-JP" altLang="en-US" dirty="0"/>
              <a:t>手順⑮</a:t>
            </a:r>
          </a:p>
        </p:txBody>
      </p:sp>
      <p:sp>
        <p:nvSpPr>
          <p:cNvPr id="3" name="コンテンツ プレースホルダー 2">
            <a:extLst>
              <a:ext uri="{FF2B5EF4-FFF2-40B4-BE49-F238E27FC236}">
                <a16:creationId xmlns:a16="http://schemas.microsoft.com/office/drawing/2014/main" id="{B6F4E075-9A66-4CE8-AE9A-85A347C1434C}"/>
              </a:ext>
            </a:extLst>
          </p:cNvPr>
          <p:cNvSpPr>
            <a:spLocks noGrp="1"/>
          </p:cNvSpPr>
          <p:nvPr>
            <p:ph idx="1"/>
          </p:nvPr>
        </p:nvSpPr>
        <p:spPr>
          <a:xfrm>
            <a:off x="0" y="546101"/>
            <a:ext cx="12192000" cy="1181100"/>
          </a:xfrm>
        </p:spPr>
        <p:txBody>
          <a:bodyPr>
            <a:normAutofit fontScale="77500" lnSpcReduction="20000"/>
          </a:bodyPr>
          <a:lstStyle/>
          <a:p>
            <a:r>
              <a:rPr kumimoji="1" lang="ja-JP" altLang="en-US" dirty="0"/>
              <a:t>上から</a:t>
            </a:r>
            <a:r>
              <a:rPr kumimoji="1" lang="en-US" altLang="ja-JP" dirty="0"/>
              <a:t>【2</a:t>
            </a:r>
            <a:r>
              <a:rPr lang="ja-JP" altLang="en-US" dirty="0"/>
              <a:t>番目（印刷済みへ移動、配送情報：出力対象にする） ・</a:t>
            </a:r>
            <a:r>
              <a:rPr kumimoji="1" lang="en-US" altLang="ja-JP" dirty="0"/>
              <a:t>2</a:t>
            </a:r>
            <a:r>
              <a:rPr kumimoji="1" lang="ja-JP" altLang="en-US" dirty="0"/>
              <a:t>番目（ダウンロードする）・伝票番号順・</a:t>
            </a:r>
            <a:r>
              <a:rPr kumimoji="1" lang="en-US" altLang="ja-JP" dirty="0"/>
              <a:t>CSV】</a:t>
            </a:r>
            <a:r>
              <a:rPr lang="ja-JP" altLang="en-US" dirty="0"/>
              <a:t>で</a:t>
            </a:r>
            <a:r>
              <a:rPr kumimoji="1" lang="ja-JP" altLang="en-US" dirty="0"/>
              <a:t>選択して</a:t>
            </a:r>
            <a:r>
              <a:rPr kumimoji="1" lang="en-US" altLang="ja-JP" dirty="0"/>
              <a:t>【</a:t>
            </a:r>
            <a:r>
              <a:rPr kumimoji="1" lang="ja-JP" altLang="en-US" dirty="0"/>
              <a:t>ダウンロード</a:t>
            </a:r>
            <a:r>
              <a:rPr kumimoji="1" lang="en-US" altLang="ja-JP" dirty="0"/>
              <a:t>】</a:t>
            </a:r>
          </a:p>
          <a:p>
            <a:r>
              <a:rPr lang="en-US" altLang="ja-JP" dirty="0">
                <a:solidFill>
                  <a:srgbClr val="FF0000"/>
                </a:solidFill>
              </a:rPr>
              <a:t>※</a:t>
            </a:r>
            <a:r>
              <a:rPr lang="ja-JP" altLang="en-US" dirty="0">
                <a:solidFill>
                  <a:srgbClr val="FF0000"/>
                </a:solidFill>
              </a:rPr>
              <a:t>もし</a:t>
            </a:r>
            <a:r>
              <a:rPr lang="en-US" altLang="ja-JP" dirty="0">
                <a:solidFill>
                  <a:srgbClr val="FF0000"/>
                </a:solidFill>
              </a:rPr>
              <a:t>【PDF】</a:t>
            </a:r>
            <a:r>
              <a:rPr lang="ja-JP" altLang="en-US" dirty="0">
                <a:solidFill>
                  <a:srgbClr val="FF0000"/>
                </a:solidFill>
              </a:rPr>
              <a:t>でダウンロードした場合、印刷済みに移動した伝票を一つずつ開いて</a:t>
            </a:r>
            <a:r>
              <a:rPr lang="en-US" altLang="ja-JP" dirty="0">
                <a:solidFill>
                  <a:srgbClr val="FF0000"/>
                </a:solidFill>
              </a:rPr>
              <a:t>【</a:t>
            </a:r>
            <a:r>
              <a:rPr lang="ja-JP" altLang="en-US" dirty="0">
                <a:solidFill>
                  <a:srgbClr val="FF0000"/>
                </a:solidFill>
              </a:rPr>
              <a:t>納品書印刷済み</a:t>
            </a:r>
            <a:r>
              <a:rPr lang="en-US" altLang="ja-JP" dirty="0">
                <a:solidFill>
                  <a:srgbClr val="FF0000"/>
                </a:solidFill>
              </a:rPr>
              <a:t>】</a:t>
            </a:r>
            <a:r>
              <a:rPr lang="ja-JP" altLang="en-US" dirty="0">
                <a:solidFill>
                  <a:srgbClr val="FF0000"/>
                </a:solidFill>
              </a:rPr>
              <a:t>を</a:t>
            </a:r>
            <a:r>
              <a:rPr lang="en-US" altLang="ja-JP" dirty="0">
                <a:solidFill>
                  <a:srgbClr val="FF0000"/>
                </a:solidFill>
              </a:rPr>
              <a:t>【</a:t>
            </a:r>
            <a:r>
              <a:rPr lang="ja-JP" altLang="en-US" dirty="0">
                <a:solidFill>
                  <a:srgbClr val="FF0000"/>
                </a:solidFill>
              </a:rPr>
              <a:t>納品書印刷待ち</a:t>
            </a:r>
            <a:r>
              <a:rPr lang="en-US" altLang="ja-JP" dirty="0">
                <a:solidFill>
                  <a:srgbClr val="FF0000"/>
                </a:solidFill>
              </a:rPr>
              <a:t>】</a:t>
            </a:r>
            <a:r>
              <a:rPr lang="ja-JP" altLang="en-US" dirty="0">
                <a:solidFill>
                  <a:srgbClr val="FF0000"/>
                </a:solidFill>
              </a:rPr>
              <a:t>に変更しないといけない</a:t>
            </a:r>
            <a:endParaRPr lang="en-US" altLang="ja-JP" dirty="0">
              <a:solidFill>
                <a:srgbClr val="FF0000"/>
              </a:solidFill>
            </a:endParaRPr>
          </a:p>
          <a:p>
            <a:pPr marL="0" indent="0">
              <a:buNone/>
            </a:pPr>
            <a:endParaRPr kumimoji="1" lang="ja-JP" altLang="en-US" dirty="0"/>
          </a:p>
        </p:txBody>
      </p:sp>
      <p:pic>
        <p:nvPicPr>
          <p:cNvPr id="4" name="図 3">
            <a:extLst>
              <a:ext uri="{FF2B5EF4-FFF2-40B4-BE49-F238E27FC236}">
                <a16:creationId xmlns:a16="http://schemas.microsoft.com/office/drawing/2014/main" id="{2576A1B5-3156-4710-8490-057804EFCDE8}"/>
              </a:ext>
            </a:extLst>
          </p:cNvPr>
          <p:cNvPicPr>
            <a:picLocks noChangeAspect="1"/>
          </p:cNvPicPr>
          <p:nvPr/>
        </p:nvPicPr>
        <p:blipFill rotWithShape="1">
          <a:blip r:embed="rId2"/>
          <a:srcRect l="36477" t="22713" r="35124" b="28160"/>
          <a:stretch/>
        </p:blipFill>
        <p:spPr>
          <a:xfrm>
            <a:off x="1270000" y="1920713"/>
            <a:ext cx="4826000" cy="4695988"/>
          </a:xfrm>
          <a:prstGeom prst="rect">
            <a:avLst/>
          </a:prstGeom>
        </p:spPr>
      </p:pic>
      <p:pic>
        <p:nvPicPr>
          <p:cNvPr id="5" name="コンテンツ プレースホルダー 4">
            <a:extLst>
              <a:ext uri="{FF2B5EF4-FFF2-40B4-BE49-F238E27FC236}">
                <a16:creationId xmlns:a16="http://schemas.microsoft.com/office/drawing/2014/main" id="{5E247E31-2760-4979-BAB2-24C634E5FF13}"/>
              </a:ext>
            </a:extLst>
          </p:cNvPr>
          <p:cNvPicPr>
            <a:picLocks noChangeAspect="1"/>
          </p:cNvPicPr>
          <p:nvPr/>
        </p:nvPicPr>
        <p:blipFill rotWithShape="1">
          <a:blip r:embed="rId3"/>
          <a:srcRect l="35987" t="22218" r="35118" b="26998"/>
          <a:stretch/>
        </p:blipFill>
        <p:spPr>
          <a:xfrm>
            <a:off x="6489700" y="2121765"/>
            <a:ext cx="4546600" cy="4494936"/>
          </a:xfrm>
          <a:prstGeom prst="rect">
            <a:avLst/>
          </a:prstGeom>
        </p:spPr>
      </p:pic>
    </p:spTree>
    <p:extLst>
      <p:ext uri="{BB962C8B-B14F-4D97-AF65-F5344CB8AC3E}">
        <p14:creationId xmlns:p14="http://schemas.microsoft.com/office/powerpoint/2010/main" val="4293560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E4A2C-0163-4F49-B4A7-B9C765CB0010}"/>
              </a:ext>
            </a:extLst>
          </p:cNvPr>
          <p:cNvSpPr>
            <a:spLocks noGrp="1"/>
          </p:cNvSpPr>
          <p:nvPr>
            <p:ph type="title"/>
          </p:nvPr>
        </p:nvSpPr>
        <p:spPr>
          <a:xfrm>
            <a:off x="0" y="1"/>
            <a:ext cx="12192000" cy="612396"/>
          </a:xfrm>
        </p:spPr>
        <p:txBody>
          <a:bodyPr>
            <a:noAutofit/>
          </a:bodyPr>
          <a:lstStyle/>
          <a:p>
            <a:r>
              <a:rPr kumimoji="1" lang="en-US" altLang="ja-JP" sz="2000" dirty="0"/>
              <a:t>※</a:t>
            </a:r>
            <a:endParaRPr kumimoji="1" lang="ja-JP" altLang="en-US" sz="2000" dirty="0"/>
          </a:p>
        </p:txBody>
      </p:sp>
      <p:sp>
        <p:nvSpPr>
          <p:cNvPr id="3" name="コンテンツ プレースホルダー 2">
            <a:extLst>
              <a:ext uri="{FF2B5EF4-FFF2-40B4-BE49-F238E27FC236}">
                <a16:creationId xmlns:a16="http://schemas.microsoft.com/office/drawing/2014/main" id="{604ACF0C-6158-4218-9A28-36CD70E5E7FF}"/>
              </a:ext>
            </a:extLst>
          </p:cNvPr>
          <p:cNvSpPr>
            <a:spLocks noGrp="1"/>
          </p:cNvSpPr>
          <p:nvPr>
            <p:ph idx="1"/>
          </p:nvPr>
        </p:nvSpPr>
        <p:spPr>
          <a:xfrm>
            <a:off x="0" y="612397"/>
            <a:ext cx="12192000" cy="696286"/>
          </a:xfrm>
        </p:spPr>
        <p:txBody>
          <a:bodyPr>
            <a:normAutofit fontScale="92500" lnSpcReduction="20000"/>
          </a:bodyPr>
          <a:lstStyle/>
          <a:p>
            <a:r>
              <a:rPr lang="ja-JP" altLang="en-US" dirty="0"/>
              <a:t>⑮の途中で万が一保存先のページを止めてしまった場合は</a:t>
            </a:r>
            <a:r>
              <a:rPr lang="en-US" altLang="ja-JP" dirty="0"/>
              <a:t>【</a:t>
            </a:r>
            <a:r>
              <a:rPr lang="ja-JP" altLang="en-US" dirty="0"/>
              <a:t>設定</a:t>
            </a:r>
            <a:r>
              <a:rPr lang="en-US" altLang="ja-JP" dirty="0"/>
              <a:t>】</a:t>
            </a:r>
            <a:r>
              <a:rPr lang="ja-JP" altLang="en-US" dirty="0"/>
              <a:t>の</a:t>
            </a:r>
            <a:r>
              <a:rPr lang="en-US" altLang="ja-JP" dirty="0"/>
              <a:t>【</a:t>
            </a:r>
            <a:r>
              <a:rPr lang="ja-JP" altLang="en-US" dirty="0"/>
              <a:t>履歴</a:t>
            </a:r>
            <a:r>
              <a:rPr lang="en-US" altLang="ja-JP" dirty="0"/>
              <a:t>】</a:t>
            </a:r>
            <a:r>
              <a:rPr lang="ja-JP" altLang="en-US" dirty="0"/>
              <a:t>から必要分をダウンロードする必要がある。</a:t>
            </a:r>
            <a:endParaRPr kumimoji="1" lang="ja-JP" altLang="en-US" dirty="0"/>
          </a:p>
        </p:txBody>
      </p:sp>
      <p:pic>
        <p:nvPicPr>
          <p:cNvPr id="4" name="図 3">
            <a:extLst>
              <a:ext uri="{FF2B5EF4-FFF2-40B4-BE49-F238E27FC236}">
                <a16:creationId xmlns:a16="http://schemas.microsoft.com/office/drawing/2014/main" id="{1E04F5FF-4BAA-4610-BBF6-F65BAACA921F}"/>
              </a:ext>
            </a:extLst>
          </p:cNvPr>
          <p:cNvPicPr>
            <a:picLocks noChangeAspect="1"/>
          </p:cNvPicPr>
          <p:nvPr/>
        </p:nvPicPr>
        <p:blipFill>
          <a:blip r:embed="rId2"/>
          <a:stretch>
            <a:fillRect/>
          </a:stretch>
        </p:blipFill>
        <p:spPr>
          <a:xfrm>
            <a:off x="0" y="1690688"/>
            <a:ext cx="9264242" cy="5211136"/>
          </a:xfrm>
          <a:prstGeom prst="rect">
            <a:avLst/>
          </a:prstGeom>
        </p:spPr>
      </p:pic>
    </p:spTree>
    <p:extLst>
      <p:ext uri="{BB962C8B-B14F-4D97-AF65-F5344CB8AC3E}">
        <p14:creationId xmlns:p14="http://schemas.microsoft.com/office/powerpoint/2010/main" val="349269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8B9C-94DE-4A3C-98FB-0DB19622CA12}"/>
              </a:ext>
            </a:extLst>
          </p:cNvPr>
          <p:cNvSpPr>
            <a:spLocks noGrp="1"/>
          </p:cNvSpPr>
          <p:nvPr>
            <p:ph type="title"/>
          </p:nvPr>
        </p:nvSpPr>
        <p:spPr>
          <a:xfrm>
            <a:off x="0" y="1"/>
            <a:ext cx="11353800" cy="833717"/>
          </a:xfrm>
        </p:spPr>
        <p:txBody>
          <a:bodyPr/>
          <a:lstStyle/>
          <a:p>
            <a:r>
              <a:rPr lang="ja-JP" altLang="en-US" dirty="0"/>
              <a:t>手順①</a:t>
            </a:r>
            <a:endParaRPr kumimoji="1" lang="ja-JP" altLang="en-US" dirty="0"/>
          </a:p>
        </p:txBody>
      </p:sp>
      <p:sp>
        <p:nvSpPr>
          <p:cNvPr id="3" name="コンテンツ プレースホルダー 2">
            <a:extLst>
              <a:ext uri="{FF2B5EF4-FFF2-40B4-BE49-F238E27FC236}">
                <a16:creationId xmlns:a16="http://schemas.microsoft.com/office/drawing/2014/main" id="{8BF94D6A-45B7-4D1A-93D4-2E71E243F93F}"/>
              </a:ext>
            </a:extLst>
          </p:cNvPr>
          <p:cNvSpPr>
            <a:spLocks noGrp="1"/>
          </p:cNvSpPr>
          <p:nvPr>
            <p:ph idx="1"/>
          </p:nvPr>
        </p:nvSpPr>
        <p:spPr>
          <a:xfrm>
            <a:off x="0" y="632013"/>
            <a:ext cx="12192000" cy="833718"/>
          </a:xfrm>
        </p:spPr>
        <p:txBody>
          <a:bodyPr/>
          <a:lstStyle/>
          <a:p>
            <a:pPr marL="0" indent="0">
              <a:buNone/>
            </a:pPr>
            <a:r>
              <a:rPr kumimoji="1" lang="en-US" altLang="ja-JP" dirty="0"/>
              <a:t>NE【</a:t>
            </a:r>
            <a:r>
              <a:rPr kumimoji="1" lang="ja-JP" altLang="en-US" dirty="0"/>
              <a:t>受注</a:t>
            </a:r>
            <a:r>
              <a:rPr kumimoji="1" lang="en-US" altLang="ja-JP" dirty="0"/>
              <a:t>】</a:t>
            </a:r>
            <a:r>
              <a:rPr kumimoji="1" lang="ja-JP" altLang="en-US" dirty="0"/>
              <a:t>から</a:t>
            </a:r>
            <a:r>
              <a:rPr kumimoji="1" lang="en-US" altLang="ja-JP" dirty="0"/>
              <a:t>【</a:t>
            </a:r>
            <a:r>
              <a:rPr kumimoji="1" lang="ja-JP" altLang="en-US" dirty="0"/>
              <a:t>受注伝票管理</a:t>
            </a:r>
            <a:r>
              <a:rPr kumimoji="1" lang="en-US" altLang="ja-JP" dirty="0"/>
              <a:t>】</a:t>
            </a:r>
            <a:endParaRPr lang="en-US" altLang="ja-JP" dirty="0"/>
          </a:p>
          <a:p>
            <a:pPr marL="0" indent="0">
              <a:buNone/>
            </a:pPr>
            <a:endParaRPr kumimoji="1" lang="ja-JP" altLang="en-US" dirty="0"/>
          </a:p>
        </p:txBody>
      </p:sp>
      <p:pic>
        <p:nvPicPr>
          <p:cNvPr id="4" name="図 3">
            <a:extLst>
              <a:ext uri="{FF2B5EF4-FFF2-40B4-BE49-F238E27FC236}">
                <a16:creationId xmlns:a16="http://schemas.microsoft.com/office/drawing/2014/main" id="{A6317986-95C7-4C4F-A56D-50C5739F81BF}"/>
              </a:ext>
            </a:extLst>
          </p:cNvPr>
          <p:cNvPicPr>
            <a:picLocks noChangeAspect="1"/>
          </p:cNvPicPr>
          <p:nvPr/>
        </p:nvPicPr>
        <p:blipFill>
          <a:blip r:embed="rId2"/>
          <a:stretch>
            <a:fillRect/>
          </a:stretch>
        </p:blipFill>
        <p:spPr>
          <a:xfrm>
            <a:off x="0" y="1358154"/>
            <a:ext cx="6980514" cy="3926539"/>
          </a:xfrm>
          <a:prstGeom prst="rect">
            <a:avLst/>
          </a:prstGeom>
        </p:spPr>
      </p:pic>
      <p:pic>
        <p:nvPicPr>
          <p:cNvPr id="5" name="コンテンツ プレースホルダー 4">
            <a:extLst>
              <a:ext uri="{FF2B5EF4-FFF2-40B4-BE49-F238E27FC236}">
                <a16:creationId xmlns:a16="http://schemas.microsoft.com/office/drawing/2014/main" id="{9430A186-6BCA-48BA-964B-10FBC91BF040}"/>
              </a:ext>
            </a:extLst>
          </p:cNvPr>
          <p:cNvPicPr>
            <a:picLocks noChangeAspect="1"/>
          </p:cNvPicPr>
          <p:nvPr/>
        </p:nvPicPr>
        <p:blipFill rotWithShape="1">
          <a:blip r:embed="rId2"/>
          <a:srcRect l="1" t="-3101" r="81520" b="59941"/>
          <a:stretch/>
        </p:blipFill>
        <p:spPr>
          <a:xfrm>
            <a:off x="7488185" y="1611603"/>
            <a:ext cx="3512256" cy="4614384"/>
          </a:xfrm>
          <a:prstGeom prst="rect">
            <a:avLst/>
          </a:prstGeom>
        </p:spPr>
      </p:pic>
      <p:cxnSp>
        <p:nvCxnSpPr>
          <p:cNvPr id="16" name="直線コネクタ 15">
            <a:extLst>
              <a:ext uri="{FF2B5EF4-FFF2-40B4-BE49-F238E27FC236}">
                <a16:creationId xmlns:a16="http://schemas.microsoft.com/office/drawing/2014/main" id="{486817AF-EA96-49F3-9FFB-C1CA3FAA6F2B}"/>
              </a:ext>
            </a:extLst>
          </p:cNvPr>
          <p:cNvCxnSpPr>
            <a:cxnSpLocks/>
          </p:cNvCxnSpPr>
          <p:nvPr/>
        </p:nvCxnSpPr>
        <p:spPr>
          <a:xfrm>
            <a:off x="1000125" y="1943100"/>
            <a:ext cx="7508875" cy="167640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19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A16468-DED2-4E2E-80E8-7F3729022A1D}"/>
              </a:ext>
            </a:extLst>
          </p:cNvPr>
          <p:cNvSpPr>
            <a:spLocks noGrp="1"/>
          </p:cNvSpPr>
          <p:nvPr>
            <p:ph type="title"/>
          </p:nvPr>
        </p:nvSpPr>
        <p:spPr>
          <a:xfrm>
            <a:off x="0" y="1"/>
            <a:ext cx="12192000" cy="570450"/>
          </a:xfrm>
        </p:spPr>
        <p:txBody>
          <a:bodyPr>
            <a:noAutofit/>
          </a:bodyPr>
          <a:lstStyle/>
          <a:p>
            <a:r>
              <a:rPr kumimoji="1" lang="en-US" altLang="ja-JP" sz="3600" dirty="0"/>
              <a:t>※</a:t>
            </a:r>
            <a:r>
              <a:rPr lang="ja-JP" altLang="en-US" sz="3600" dirty="0"/>
              <a:t>２</a:t>
            </a:r>
            <a:endParaRPr kumimoji="1" lang="ja-JP" altLang="en-US" sz="3600" dirty="0"/>
          </a:p>
        </p:txBody>
      </p:sp>
      <p:sp>
        <p:nvSpPr>
          <p:cNvPr id="3" name="コンテンツ プレースホルダー 2">
            <a:extLst>
              <a:ext uri="{FF2B5EF4-FFF2-40B4-BE49-F238E27FC236}">
                <a16:creationId xmlns:a16="http://schemas.microsoft.com/office/drawing/2014/main" id="{4CA9622E-E6F6-4691-A5DB-E35AD667D465}"/>
              </a:ext>
            </a:extLst>
          </p:cNvPr>
          <p:cNvSpPr>
            <a:spLocks noGrp="1"/>
          </p:cNvSpPr>
          <p:nvPr>
            <p:ph idx="1"/>
          </p:nvPr>
        </p:nvSpPr>
        <p:spPr>
          <a:xfrm>
            <a:off x="-1" y="645952"/>
            <a:ext cx="12191999" cy="847288"/>
          </a:xfrm>
        </p:spPr>
        <p:txBody>
          <a:bodyPr/>
          <a:lstStyle/>
          <a:p>
            <a:r>
              <a:rPr kumimoji="1" lang="ja-JP" altLang="en-US" dirty="0"/>
              <a:t>ダウンロードしたいものを保存する</a:t>
            </a:r>
          </a:p>
        </p:txBody>
      </p:sp>
      <p:pic>
        <p:nvPicPr>
          <p:cNvPr id="4" name="図 3">
            <a:extLst>
              <a:ext uri="{FF2B5EF4-FFF2-40B4-BE49-F238E27FC236}">
                <a16:creationId xmlns:a16="http://schemas.microsoft.com/office/drawing/2014/main" id="{02FF4D43-1C8B-4A22-97D9-E0CFDA0FCA3D}"/>
              </a:ext>
            </a:extLst>
          </p:cNvPr>
          <p:cNvPicPr>
            <a:picLocks noChangeAspect="1"/>
          </p:cNvPicPr>
          <p:nvPr/>
        </p:nvPicPr>
        <p:blipFill>
          <a:blip r:embed="rId2"/>
          <a:stretch>
            <a:fillRect/>
          </a:stretch>
        </p:blipFill>
        <p:spPr>
          <a:xfrm>
            <a:off x="-1" y="1430629"/>
            <a:ext cx="9037739" cy="5083728"/>
          </a:xfrm>
          <a:prstGeom prst="rect">
            <a:avLst/>
          </a:prstGeom>
        </p:spPr>
      </p:pic>
    </p:spTree>
    <p:extLst>
      <p:ext uri="{BB962C8B-B14F-4D97-AF65-F5344CB8AC3E}">
        <p14:creationId xmlns:p14="http://schemas.microsoft.com/office/powerpoint/2010/main" val="231222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66361D-94FF-4FD1-B1E9-4764A4F265DE}"/>
              </a:ext>
            </a:extLst>
          </p:cNvPr>
          <p:cNvSpPr>
            <a:spLocks noGrp="1"/>
          </p:cNvSpPr>
          <p:nvPr>
            <p:ph type="title"/>
          </p:nvPr>
        </p:nvSpPr>
        <p:spPr>
          <a:xfrm>
            <a:off x="0" y="1"/>
            <a:ext cx="12192000" cy="928076"/>
          </a:xfrm>
        </p:spPr>
        <p:txBody>
          <a:bodyPr/>
          <a:lstStyle/>
          <a:p>
            <a:r>
              <a:rPr kumimoji="1" lang="ja-JP" altLang="en-US" dirty="0"/>
              <a:t>⑰</a:t>
            </a:r>
          </a:p>
        </p:txBody>
      </p:sp>
      <p:sp>
        <p:nvSpPr>
          <p:cNvPr id="3" name="コンテンツ プレースホルダー 2">
            <a:extLst>
              <a:ext uri="{FF2B5EF4-FFF2-40B4-BE49-F238E27FC236}">
                <a16:creationId xmlns:a16="http://schemas.microsoft.com/office/drawing/2014/main" id="{52931469-C695-4200-886C-2935A937FAC8}"/>
              </a:ext>
            </a:extLst>
          </p:cNvPr>
          <p:cNvSpPr>
            <a:spLocks noGrp="1"/>
          </p:cNvSpPr>
          <p:nvPr>
            <p:ph idx="1"/>
          </p:nvPr>
        </p:nvSpPr>
        <p:spPr>
          <a:xfrm>
            <a:off x="0" y="928077"/>
            <a:ext cx="12192000" cy="1081698"/>
          </a:xfrm>
        </p:spPr>
        <p:txBody>
          <a:bodyPr/>
          <a:lstStyle/>
          <a:p>
            <a:r>
              <a:rPr kumimoji="1" lang="ja-JP" altLang="en-US" dirty="0"/>
              <a:t>保存名は自分のわかりやすい名前で保存すれば</a:t>
            </a:r>
            <a:r>
              <a:rPr kumimoji="1" lang="en-US" altLang="ja-JP" dirty="0"/>
              <a:t>OK</a:t>
            </a:r>
            <a:r>
              <a:rPr kumimoji="1" lang="ja-JP" altLang="en-US" dirty="0"/>
              <a:t>。</a:t>
            </a:r>
          </a:p>
        </p:txBody>
      </p:sp>
      <p:pic>
        <p:nvPicPr>
          <p:cNvPr id="4" name="図 3">
            <a:extLst>
              <a:ext uri="{FF2B5EF4-FFF2-40B4-BE49-F238E27FC236}">
                <a16:creationId xmlns:a16="http://schemas.microsoft.com/office/drawing/2014/main" id="{30AF69B0-4861-46A3-8AF3-2D560FBD7DA3}"/>
              </a:ext>
            </a:extLst>
          </p:cNvPr>
          <p:cNvPicPr>
            <a:picLocks noChangeAspect="1"/>
          </p:cNvPicPr>
          <p:nvPr/>
        </p:nvPicPr>
        <p:blipFill>
          <a:blip r:embed="rId2"/>
          <a:stretch>
            <a:fillRect/>
          </a:stretch>
        </p:blipFill>
        <p:spPr>
          <a:xfrm>
            <a:off x="0" y="1856153"/>
            <a:ext cx="6284439" cy="3534997"/>
          </a:xfrm>
          <a:prstGeom prst="rect">
            <a:avLst/>
          </a:prstGeom>
        </p:spPr>
      </p:pic>
      <p:pic>
        <p:nvPicPr>
          <p:cNvPr id="5" name="図 4">
            <a:extLst>
              <a:ext uri="{FF2B5EF4-FFF2-40B4-BE49-F238E27FC236}">
                <a16:creationId xmlns:a16="http://schemas.microsoft.com/office/drawing/2014/main" id="{BC1ABA7A-8726-4C3F-BC1B-12D082963354}"/>
              </a:ext>
            </a:extLst>
          </p:cNvPr>
          <p:cNvPicPr>
            <a:picLocks noChangeAspect="1"/>
          </p:cNvPicPr>
          <p:nvPr/>
        </p:nvPicPr>
        <p:blipFill rotWithShape="1">
          <a:blip r:embed="rId2"/>
          <a:srcRect l="8335" t="8388" r="51197" b="50656"/>
          <a:stretch/>
        </p:blipFill>
        <p:spPr>
          <a:xfrm>
            <a:off x="7322664" y="1468926"/>
            <a:ext cx="4751724" cy="2705100"/>
          </a:xfrm>
          <a:prstGeom prst="rect">
            <a:avLst/>
          </a:prstGeom>
        </p:spPr>
      </p:pic>
      <p:cxnSp>
        <p:nvCxnSpPr>
          <p:cNvPr id="9" name="直線コネクタ 8">
            <a:extLst>
              <a:ext uri="{FF2B5EF4-FFF2-40B4-BE49-F238E27FC236}">
                <a16:creationId xmlns:a16="http://schemas.microsoft.com/office/drawing/2014/main" id="{EC59BD48-854C-4863-A075-EC3613410963}"/>
              </a:ext>
            </a:extLst>
          </p:cNvPr>
          <p:cNvCxnSpPr>
            <a:cxnSpLocks/>
          </p:cNvCxnSpPr>
          <p:nvPr/>
        </p:nvCxnSpPr>
        <p:spPr>
          <a:xfrm flipV="1">
            <a:off x="3314700" y="2904820"/>
            <a:ext cx="3890352" cy="33031"/>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B30C3079-9D14-4E44-A8A8-39DB1D3D5A07}"/>
              </a:ext>
            </a:extLst>
          </p:cNvPr>
          <p:cNvPicPr>
            <a:picLocks noChangeAspect="1"/>
          </p:cNvPicPr>
          <p:nvPr/>
        </p:nvPicPr>
        <p:blipFill rotWithShape="1">
          <a:blip r:embed="rId2"/>
          <a:srcRect l="7037" t="42458" r="83860" b="54013"/>
          <a:stretch/>
        </p:blipFill>
        <p:spPr>
          <a:xfrm>
            <a:off x="7083377" y="5221471"/>
            <a:ext cx="4185496" cy="912635"/>
          </a:xfrm>
          <a:prstGeom prst="rect">
            <a:avLst/>
          </a:prstGeom>
        </p:spPr>
      </p:pic>
      <p:cxnSp>
        <p:nvCxnSpPr>
          <p:cNvPr id="20" name="直線コネクタ 19">
            <a:extLst>
              <a:ext uri="{FF2B5EF4-FFF2-40B4-BE49-F238E27FC236}">
                <a16:creationId xmlns:a16="http://schemas.microsoft.com/office/drawing/2014/main" id="{C99A0D16-75D5-4678-BBDD-04661F216127}"/>
              </a:ext>
            </a:extLst>
          </p:cNvPr>
          <p:cNvCxnSpPr>
            <a:cxnSpLocks/>
          </p:cNvCxnSpPr>
          <p:nvPr/>
        </p:nvCxnSpPr>
        <p:spPr>
          <a:xfrm>
            <a:off x="7991475" y="3985296"/>
            <a:ext cx="838200" cy="140585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91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18A5C-5AD7-4297-A6A3-64F24E748C48}"/>
              </a:ext>
            </a:extLst>
          </p:cNvPr>
          <p:cNvSpPr>
            <a:spLocks noGrp="1"/>
          </p:cNvSpPr>
          <p:nvPr>
            <p:ph type="title"/>
          </p:nvPr>
        </p:nvSpPr>
        <p:spPr>
          <a:xfrm>
            <a:off x="0" y="0"/>
            <a:ext cx="12192000" cy="866775"/>
          </a:xfrm>
        </p:spPr>
        <p:txBody>
          <a:bodyPr/>
          <a:lstStyle/>
          <a:p>
            <a:r>
              <a:rPr kumimoji="1" lang="ja-JP" altLang="en-US" dirty="0"/>
              <a:t>⑱</a:t>
            </a:r>
          </a:p>
        </p:txBody>
      </p:sp>
      <p:sp>
        <p:nvSpPr>
          <p:cNvPr id="3" name="コンテンツ プレースホルダー 2">
            <a:extLst>
              <a:ext uri="{FF2B5EF4-FFF2-40B4-BE49-F238E27FC236}">
                <a16:creationId xmlns:a16="http://schemas.microsoft.com/office/drawing/2014/main" id="{CCD3115E-FD68-4913-ADB5-6E40982B2725}"/>
              </a:ext>
            </a:extLst>
          </p:cNvPr>
          <p:cNvSpPr>
            <a:spLocks noGrp="1"/>
          </p:cNvSpPr>
          <p:nvPr>
            <p:ph idx="1"/>
          </p:nvPr>
        </p:nvSpPr>
        <p:spPr>
          <a:xfrm>
            <a:off x="-1" y="866776"/>
            <a:ext cx="12192000" cy="1066800"/>
          </a:xfrm>
        </p:spPr>
        <p:txBody>
          <a:bodyPr/>
          <a:lstStyle/>
          <a:p>
            <a:r>
              <a:rPr kumimoji="1" lang="ja-JP" altLang="en-US" dirty="0"/>
              <a:t>マクロを開く。</a:t>
            </a:r>
            <a:r>
              <a:rPr kumimoji="1" lang="en-US" altLang="ja-JP" dirty="0"/>
              <a:t>【4.2.0</a:t>
            </a:r>
            <a:r>
              <a:rPr kumimoji="1" lang="ja-JP" altLang="en-US" dirty="0"/>
              <a:t>　事務</a:t>
            </a:r>
            <a:r>
              <a:rPr kumimoji="1" lang="en-US" altLang="ja-JP" dirty="0"/>
              <a:t>】</a:t>
            </a:r>
            <a:endParaRPr kumimoji="1" lang="ja-JP" altLang="en-US" dirty="0"/>
          </a:p>
        </p:txBody>
      </p:sp>
      <p:pic>
        <p:nvPicPr>
          <p:cNvPr id="4" name="図 3">
            <a:extLst>
              <a:ext uri="{FF2B5EF4-FFF2-40B4-BE49-F238E27FC236}">
                <a16:creationId xmlns:a16="http://schemas.microsoft.com/office/drawing/2014/main" id="{B22A302B-7BEF-4C36-AF49-621206CA3FFD}"/>
              </a:ext>
            </a:extLst>
          </p:cNvPr>
          <p:cNvPicPr>
            <a:picLocks noChangeAspect="1"/>
          </p:cNvPicPr>
          <p:nvPr/>
        </p:nvPicPr>
        <p:blipFill>
          <a:blip r:embed="rId2"/>
          <a:stretch>
            <a:fillRect/>
          </a:stretch>
        </p:blipFill>
        <p:spPr>
          <a:xfrm>
            <a:off x="-2" y="1609725"/>
            <a:ext cx="5892801" cy="3314700"/>
          </a:xfrm>
          <a:prstGeom prst="rect">
            <a:avLst/>
          </a:prstGeom>
        </p:spPr>
      </p:pic>
      <p:pic>
        <p:nvPicPr>
          <p:cNvPr id="5" name="図 4">
            <a:extLst>
              <a:ext uri="{FF2B5EF4-FFF2-40B4-BE49-F238E27FC236}">
                <a16:creationId xmlns:a16="http://schemas.microsoft.com/office/drawing/2014/main" id="{90C7547D-2FCE-4241-8FBC-B866DA8BD720}"/>
              </a:ext>
            </a:extLst>
          </p:cNvPr>
          <p:cNvPicPr>
            <a:picLocks noChangeAspect="1"/>
          </p:cNvPicPr>
          <p:nvPr/>
        </p:nvPicPr>
        <p:blipFill rotWithShape="1">
          <a:blip r:embed="rId2"/>
          <a:srcRect l="53017" t="37931" r="11100" b="49712"/>
          <a:stretch/>
        </p:blipFill>
        <p:spPr>
          <a:xfrm>
            <a:off x="5724526" y="5210175"/>
            <a:ext cx="6294474" cy="1219200"/>
          </a:xfrm>
          <a:prstGeom prst="rect">
            <a:avLst/>
          </a:prstGeom>
        </p:spPr>
      </p:pic>
      <p:cxnSp>
        <p:nvCxnSpPr>
          <p:cNvPr id="10" name="直線コネクタ 9">
            <a:extLst>
              <a:ext uri="{FF2B5EF4-FFF2-40B4-BE49-F238E27FC236}">
                <a16:creationId xmlns:a16="http://schemas.microsoft.com/office/drawing/2014/main" id="{5B617235-0C43-4C4F-9060-7ABC15C0D66B}"/>
              </a:ext>
            </a:extLst>
          </p:cNvPr>
          <p:cNvCxnSpPr>
            <a:cxnSpLocks/>
          </p:cNvCxnSpPr>
          <p:nvPr/>
        </p:nvCxnSpPr>
        <p:spPr>
          <a:xfrm>
            <a:off x="4057650" y="3429000"/>
            <a:ext cx="1835149" cy="22193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88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A8D0E8-692B-4EAC-AB5E-5FE360068038}"/>
              </a:ext>
            </a:extLst>
          </p:cNvPr>
          <p:cNvSpPr>
            <a:spLocks noGrp="1"/>
          </p:cNvSpPr>
          <p:nvPr>
            <p:ph type="title"/>
          </p:nvPr>
        </p:nvSpPr>
        <p:spPr>
          <a:xfrm>
            <a:off x="0" y="1"/>
            <a:ext cx="12191998" cy="604006"/>
          </a:xfrm>
        </p:spPr>
        <p:txBody>
          <a:bodyPr>
            <a:normAutofit fontScale="90000"/>
          </a:bodyPr>
          <a:lstStyle/>
          <a:p>
            <a:r>
              <a:rPr kumimoji="1" lang="ja-JP" altLang="en-US" dirty="0"/>
              <a:t>⑲</a:t>
            </a:r>
          </a:p>
        </p:txBody>
      </p:sp>
      <p:sp>
        <p:nvSpPr>
          <p:cNvPr id="3" name="コンテンツ プレースホルダー 2">
            <a:extLst>
              <a:ext uri="{FF2B5EF4-FFF2-40B4-BE49-F238E27FC236}">
                <a16:creationId xmlns:a16="http://schemas.microsoft.com/office/drawing/2014/main" id="{239B184E-3F07-4A19-891F-E11657C7AA6A}"/>
              </a:ext>
            </a:extLst>
          </p:cNvPr>
          <p:cNvSpPr>
            <a:spLocks noGrp="1"/>
          </p:cNvSpPr>
          <p:nvPr>
            <p:ph idx="1"/>
          </p:nvPr>
        </p:nvSpPr>
        <p:spPr>
          <a:xfrm>
            <a:off x="0" y="536895"/>
            <a:ext cx="12191998" cy="1241570"/>
          </a:xfrm>
        </p:spPr>
        <p:txBody>
          <a:bodyPr/>
          <a:lstStyle/>
          <a:p>
            <a:r>
              <a:rPr kumimoji="1" lang="en-US" altLang="ja-JP" dirty="0"/>
              <a:t>【</a:t>
            </a:r>
            <a:r>
              <a:rPr lang="ja-JP" altLang="en-US" dirty="0"/>
              <a:t>指示書用</a:t>
            </a:r>
            <a:r>
              <a:rPr lang="en-US" altLang="ja-JP" dirty="0"/>
              <a:t>CSV</a:t>
            </a:r>
            <a:r>
              <a:rPr lang="ja-JP" altLang="en-US" dirty="0"/>
              <a:t>モード</a:t>
            </a:r>
            <a:r>
              <a:rPr kumimoji="1" lang="en-US" altLang="ja-JP" dirty="0"/>
              <a:t>】</a:t>
            </a:r>
            <a:r>
              <a:rPr lang="ja-JP" altLang="en-US" dirty="0"/>
              <a:t>に</a:t>
            </a:r>
            <a:r>
              <a:rPr kumimoji="1" lang="ja-JP" altLang="en-US" dirty="0"/>
              <a:t>⑰で保存した</a:t>
            </a:r>
            <a:r>
              <a:rPr kumimoji="1" lang="en-US" altLang="ja-JP" dirty="0"/>
              <a:t>CSV</a:t>
            </a:r>
            <a:r>
              <a:rPr kumimoji="1" lang="ja-JP" altLang="en-US" dirty="0"/>
              <a:t>を飲ませてこの後出てくる追加分の数（製造スタッフと梱包スタッフに伝える用）を控える。</a:t>
            </a:r>
          </a:p>
        </p:txBody>
      </p:sp>
      <p:pic>
        <p:nvPicPr>
          <p:cNvPr id="4" name="図 3">
            <a:extLst>
              <a:ext uri="{FF2B5EF4-FFF2-40B4-BE49-F238E27FC236}">
                <a16:creationId xmlns:a16="http://schemas.microsoft.com/office/drawing/2014/main" id="{EE79E1E7-8D67-4609-AD5C-B2D26AB94873}"/>
              </a:ext>
            </a:extLst>
          </p:cNvPr>
          <p:cNvPicPr>
            <a:picLocks noChangeAspect="1"/>
          </p:cNvPicPr>
          <p:nvPr/>
        </p:nvPicPr>
        <p:blipFill rotWithShape="1">
          <a:blip r:embed="rId2"/>
          <a:srcRect l="551" t="25933" r="15986" b="7829"/>
          <a:stretch/>
        </p:blipFill>
        <p:spPr>
          <a:xfrm>
            <a:off x="67112" y="1778464"/>
            <a:ext cx="7394642" cy="3301072"/>
          </a:xfrm>
          <a:prstGeom prst="rect">
            <a:avLst/>
          </a:prstGeom>
        </p:spPr>
      </p:pic>
      <p:pic>
        <p:nvPicPr>
          <p:cNvPr id="5" name="図 4">
            <a:extLst>
              <a:ext uri="{FF2B5EF4-FFF2-40B4-BE49-F238E27FC236}">
                <a16:creationId xmlns:a16="http://schemas.microsoft.com/office/drawing/2014/main" id="{1B1168DA-FB72-42F9-AE5E-BF8A9DE4EC3B}"/>
              </a:ext>
            </a:extLst>
          </p:cNvPr>
          <p:cNvPicPr>
            <a:picLocks noChangeAspect="1"/>
          </p:cNvPicPr>
          <p:nvPr/>
        </p:nvPicPr>
        <p:blipFill rotWithShape="1">
          <a:blip r:embed="rId2"/>
          <a:srcRect l="44524" t="43858" r="44340" b="45388"/>
          <a:stretch/>
        </p:blipFill>
        <p:spPr>
          <a:xfrm>
            <a:off x="8271544" y="4093830"/>
            <a:ext cx="3629190" cy="1971412"/>
          </a:xfrm>
          <a:prstGeom prst="rect">
            <a:avLst/>
          </a:prstGeom>
        </p:spPr>
      </p:pic>
    </p:spTree>
    <p:extLst>
      <p:ext uri="{BB962C8B-B14F-4D97-AF65-F5344CB8AC3E}">
        <p14:creationId xmlns:p14="http://schemas.microsoft.com/office/powerpoint/2010/main" val="134415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0B7F8C-62D4-4E3A-85AC-2337C3D38F9D}"/>
              </a:ext>
            </a:extLst>
          </p:cNvPr>
          <p:cNvSpPr>
            <a:spLocks noGrp="1"/>
          </p:cNvSpPr>
          <p:nvPr>
            <p:ph type="title"/>
          </p:nvPr>
        </p:nvSpPr>
        <p:spPr>
          <a:xfrm>
            <a:off x="0" y="0"/>
            <a:ext cx="12191999" cy="962025"/>
          </a:xfrm>
        </p:spPr>
        <p:txBody>
          <a:bodyPr/>
          <a:lstStyle/>
          <a:p>
            <a:r>
              <a:rPr lang="ja-JP" altLang="en-US" dirty="0"/>
              <a:t>⑳</a:t>
            </a:r>
            <a:endParaRPr kumimoji="1" lang="ja-JP" altLang="en-US" dirty="0"/>
          </a:p>
        </p:txBody>
      </p:sp>
      <p:sp>
        <p:nvSpPr>
          <p:cNvPr id="3" name="コンテンツ プレースホルダー 2">
            <a:extLst>
              <a:ext uri="{FF2B5EF4-FFF2-40B4-BE49-F238E27FC236}">
                <a16:creationId xmlns:a16="http://schemas.microsoft.com/office/drawing/2014/main" id="{7673B898-A313-44B5-B10B-2DACBA5FD8A5}"/>
              </a:ext>
            </a:extLst>
          </p:cNvPr>
          <p:cNvSpPr>
            <a:spLocks noGrp="1"/>
          </p:cNvSpPr>
          <p:nvPr>
            <p:ph idx="1"/>
          </p:nvPr>
        </p:nvSpPr>
        <p:spPr>
          <a:xfrm>
            <a:off x="0" y="962025"/>
            <a:ext cx="12192000" cy="962025"/>
          </a:xfrm>
        </p:spPr>
        <p:txBody>
          <a:bodyPr>
            <a:normAutofit fontScale="40000" lnSpcReduction="20000"/>
          </a:bodyPr>
          <a:lstStyle/>
          <a:p>
            <a:r>
              <a:rPr kumimoji="1" lang="ja-JP" altLang="en-US" dirty="0"/>
              <a:t>まず</a:t>
            </a:r>
            <a:r>
              <a:rPr kumimoji="1" lang="en-US" altLang="ja-JP" dirty="0"/>
              <a:t>【</a:t>
            </a:r>
            <a:r>
              <a:rPr kumimoji="1" lang="ja-JP" altLang="en-US" dirty="0"/>
              <a:t>指示書出力</a:t>
            </a:r>
            <a:r>
              <a:rPr kumimoji="1" lang="en-US" altLang="ja-JP" dirty="0"/>
              <a:t>】</a:t>
            </a:r>
            <a:r>
              <a:rPr kumimoji="1" lang="ja-JP" altLang="en-US" dirty="0"/>
              <a:t>からクリックして指示書を出力する。</a:t>
            </a:r>
            <a:endParaRPr kumimoji="1" lang="en-US" altLang="ja-JP" dirty="0"/>
          </a:p>
          <a:p>
            <a:r>
              <a:rPr lang="ja-JP" altLang="en-US" dirty="0"/>
              <a:t>頁を右に移動して</a:t>
            </a:r>
            <a:r>
              <a:rPr lang="en-US" altLang="ja-JP" dirty="0"/>
              <a:t>【</a:t>
            </a:r>
            <a:r>
              <a:rPr lang="ja-JP" altLang="en-US" dirty="0"/>
              <a:t>出荷指示書出力</a:t>
            </a:r>
            <a:r>
              <a:rPr lang="en-US" altLang="ja-JP" dirty="0"/>
              <a:t>】</a:t>
            </a:r>
            <a:r>
              <a:rPr lang="ja-JP" altLang="en-US" dirty="0"/>
              <a:t>から</a:t>
            </a:r>
            <a:r>
              <a:rPr kumimoji="1" lang="ja-JP" altLang="en-US" dirty="0"/>
              <a:t>印刷する。</a:t>
            </a:r>
            <a:endParaRPr kumimoji="1" lang="en-US" altLang="ja-JP" dirty="0"/>
          </a:p>
          <a:p>
            <a:r>
              <a:rPr lang="en-US" altLang="ja-JP" dirty="0"/>
              <a:t>※【A5</a:t>
            </a:r>
            <a:r>
              <a:rPr lang="ja-JP" altLang="en-US" dirty="0"/>
              <a:t>サイズ</a:t>
            </a:r>
            <a:r>
              <a:rPr lang="en-US" altLang="ja-JP" dirty="0"/>
              <a:t>】</a:t>
            </a:r>
            <a:r>
              <a:rPr lang="ja-JP" altLang="en-US" dirty="0"/>
              <a:t>で余白</a:t>
            </a:r>
            <a:r>
              <a:rPr lang="en-US" altLang="ja-JP" dirty="0"/>
              <a:t>【</a:t>
            </a:r>
            <a:r>
              <a:rPr lang="ja-JP" altLang="en-US" dirty="0"/>
              <a:t>狭い</a:t>
            </a:r>
            <a:r>
              <a:rPr lang="en-US" altLang="ja-JP" dirty="0"/>
              <a:t>】</a:t>
            </a:r>
            <a:r>
              <a:rPr lang="ja-JP" altLang="en-US" dirty="0"/>
              <a:t>にする</a:t>
            </a:r>
            <a:endParaRPr lang="en-US" altLang="ja-JP" dirty="0"/>
          </a:p>
          <a:p>
            <a:r>
              <a:rPr kumimoji="1" lang="en-US" altLang="ja-JP" dirty="0">
                <a:solidFill>
                  <a:srgbClr val="FF0000"/>
                </a:solidFill>
              </a:rPr>
              <a:t>CSV</a:t>
            </a:r>
            <a:r>
              <a:rPr lang="ja-JP" altLang="en-US" dirty="0">
                <a:solidFill>
                  <a:srgbClr val="FF0000"/>
                </a:solidFill>
              </a:rPr>
              <a:t>を作成している間は</a:t>
            </a:r>
            <a:r>
              <a:rPr lang="en-US" altLang="ja-JP" dirty="0">
                <a:solidFill>
                  <a:srgbClr val="FF0000"/>
                </a:solidFill>
              </a:rPr>
              <a:t>【</a:t>
            </a:r>
            <a:r>
              <a:rPr lang="ja-JP" altLang="en-US" dirty="0">
                <a:solidFill>
                  <a:srgbClr val="FF0000"/>
                </a:solidFill>
              </a:rPr>
              <a:t>そのエクセルを閉じない</a:t>
            </a:r>
            <a:r>
              <a:rPr lang="en-US" altLang="ja-JP" dirty="0">
                <a:solidFill>
                  <a:srgbClr val="FF0000"/>
                </a:solidFill>
              </a:rPr>
              <a:t>】</a:t>
            </a:r>
            <a:r>
              <a:rPr lang="ja-JP" altLang="en-US" dirty="0">
                <a:solidFill>
                  <a:srgbClr val="FF0000"/>
                </a:solidFill>
              </a:rPr>
              <a:t>のと</a:t>
            </a:r>
            <a:r>
              <a:rPr lang="en-US" altLang="ja-JP" dirty="0">
                <a:solidFill>
                  <a:srgbClr val="FF0000"/>
                </a:solidFill>
              </a:rPr>
              <a:t>【</a:t>
            </a:r>
            <a:r>
              <a:rPr lang="ja-JP" altLang="en-US" dirty="0">
                <a:solidFill>
                  <a:srgbClr val="FF0000"/>
                </a:solidFill>
              </a:rPr>
              <a:t>他のエクセルを開かない</a:t>
            </a:r>
            <a:r>
              <a:rPr lang="en-US" altLang="ja-JP" dirty="0">
                <a:solidFill>
                  <a:srgbClr val="FF0000"/>
                </a:solidFill>
              </a:rPr>
              <a:t>】</a:t>
            </a:r>
            <a:r>
              <a:rPr lang="ja-JP" altLang="en-US" dirty="0">
                <a:solidFill>
                  <a:srgbClr val="FF0000"/>
                </a:solidFill>
              </a:rPr>
              <a:t>ことを注意する。</a:t>
            </a:r>
            <a:endParaRPr kumimoji="1" lang="en-US" altLang="ja-JP" dirty="0">
              <a:solidFill>
                <a:srgbClr val="FF0000"/>
              </a:solidFill>
            </a:endParaRPr>
          </a:p>
        </p:txBody>
      </p:sp>
      <p:pic>
        <p:nvPicPr>
          <p:cNvPr id="6" name="図 5">
            <a:extLst>
              <a:ext uri="{FF2B5EF4-FFF2-40B4-BE49-F238E27FC236}">
                <a16:creationId xmlns:a16="http://schemas.microsoft.com/office/drawing/2014/main" id="{7410C4C6-B8E7-46A3-BD7C-1AC6E462DEF8}"/>
              </a:ext>
            </a:extLst>
          </p:cNvPr>
          <p:cNvPicPr>
            <a:picLocks noChangeAspect="1"/>
          </p:cNvPicPr>
          <p:nvPr/>
        </p:nvPicPr>
        <p:blipFill rotWithShape="1">
          <a:blip r:embed="rId2"/>
          <a:srcRect r="40596" b="19292"/>
          <a:stretch/>
        </p:blipFill>
        <p:spPr>
          <a:xfrm>
            <a:off x="0" y="1943100"/>
            <a:ext cx="3886200" cy="2969964"/>
          </a:xfrm>
          <a:prstGeom prst="rect">
            <a:avLst/>
          </a:prstGeom>
        </p:spPr>
      </p:pic>
      <p:pic>
        <p:nvPicPr>
          <p:cNvPr id="7" name="図 6">
            <a:extLst>
              <a:ext uri="{FF2B5EF4-FFF2-40B4-BE49-F238E27FC236}">
                <a16:creationId xmlns:a16="http://schemas.microsoft.com/office/drawing/2014/main" id="{EC9A5D44-E228-42B3-9E34-1C137CF72B86}"/>
              </a:ext>
            </a:extLst>
          </p:cNvPr>
          <p:cNvPicPr>
            <a:picLocks noChangeAspect="1"/>
          </p:cNvPicPr>
          <p:nvPr/>
        </p:nvPicPr>
        <p:blipFill rotWithShape="1">
          <a:blip r:embed="rId2"/>
          <a:srcRect l="32432" t="27317" r="59286" b="60267"/>
          <a:stretch/>
        </p:blipFill>
        <p:spPr>
          <a:xfrm>
            <a:off x="5521703" y="1971264"/>
            <a:ext cx="3009900" cy="2538474"/>
          </a:xfrm>
          <a:prstGeom prst="rect">
            <a:avLst/>
          </a:prstGeom>
        </p:spPr>
      </p:pic>
      <p:cxnSp>
        <p:nvCxnSpPr>
          <p:cNvPr id="13" name="直線コネクタ 12">
            <a:extLst>
              <a:ext uri="{FF2B5EF4-FFF2-40B4-BE49-F238E27FC236}">
                <a16:creationId xmlns:a16="http://schemas.microsoft.com/office/drawing/2014/main" id="{422412CF-2AE8-4C8C-8CE3-812E71B389DB}"/>
              </a:ext>
            </a:extLst>
          </p:cNvPr>
          <p:cNvCxnSpPr>
            <a:cxnSpLocks/>
          </p:cNvCxnSpPr>
          <p:nvPr/>
        </p:nvCxnSpPr>
        <p:spPr>
          <a:xfrm flipV="1">
            <a:off x="2650921" y="2969026"/>
            <a:ext cx="2749754" cy="1936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F9C9EB8D-73A3-404E-847B-A3583C2CA87F}"/>
              </a:ext>
            </a:extLst>
          </p:cNvPr>
          <p:cNvPicPr>
            <a:picLocks noChangeAspect="1"/>
          </p:cNvPicPr>
          <p:nvPr/>
        </p:nvPicPr>
        <p:blipFill rotWithShape="1">
          <a:blip r:embed="rId3"/>
          <a:srcRect l="482" t="21529" r="42890" b="4710"/>
          <a:stretch/>
        </p:blipFill>
        <p:spPr>
          <a:xfrm>
            <a:off x="2558641" y="4344292"/>
            <a:ext cx="3322041" cy="2434011"/>
          </a:xfrm>
          <a:prstGeom prst="rect">
            <a:avLst/>
          </a:prstGeom>
        </p:spPr>
      </p:pic>
      <p:pic>
        <p:nvPicPr>
          <p:cNvPr id="11" name="図 10">
            <a:extLst>
              <a:ext uri="{FF2B5EF4-FFF2-40B4-BE49-F238E27FC236}">
                <a16:creationId xmlns:a16="http://schemas.microsoft.com/office/drawing/2014/main" id="{816FD2B4-57F5-4840-89F5-23E204A10FE3}"/>
              </a:ext>
            </a:extLst>
          </p:cNvPr>
          <p:cNvPicPr>
            <a:picLocks noChangeAspect="1"/>
          </p:cNvPicPr>
          <p:nvPr/>
        </p:nvPicPr>
        <p:blipFill rotWithShape="1">
          <a:blip r:embed="rId3"/>
          <a:srcRect l="43607" t="88564" r="42890" b="4710"/>
          <a:stretch/>
        </p:blipFill>
        <p:spPr>
          <a:xfrm>
            <a:off x="7702236" y="4810125"/>
            <a:ext cx="3433539" cy="962025"/>
          </a:xfrm>
          <a:prstGeom prst="rect">
            <a:avLst/>
          </a:prstGeom>
        </p:spPr>
      </p:pic>
      <p:cxnSp>
        <p:nvCxnSpPr>
          <p:cNvPr id="12" name="直線コネクタ 11">
            <a:extLst>
              <a:ext uri="{FF2B5EF4-FFF2-40B4-BE49-F238E27FC236}">
                <a16:creationId xmlns:a16="http://schemas.microsoft.com/office/drawing/2014/main" id="{E19C2431-E961-43A7-B48B-C769A9BE0EA7}"/>
              </a:ext>
            </a:extLst>
          </p:cNvPr>
          <p:cNvCxnSpPr>
            <a:cxnSpLocks/>
          </p:cNvCxnSpPr>
          <p:nvPr/>
        </p:nvCxnSpPr>
        <p:spPr>
          <a:xfrm flipV="1">
            <a:off x="5662569" y="5410900"/>
            <a:ext cx="2357306" cy="1275126"/>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741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D92FE-FDC9-4803-B597-BC58E5855C8B}"/>
              </a:ext>
            </a:extLst>
          </p:cNvPr>
          <p:cNvSpPr>
            <a:spLocks noGrp="1"/>
          </p:cNvSpPr>
          <p:nvPr>
            <p:ph type="title"/>
          </p:nvPr>
        </p:nvSpPr>
        <p:spPr>
          <a:xfrm>
            <a:off x="0" y="1"/>
            <a:ext cx="12192000" cy="866774"/>
          </a:xfrm>
        </p:spPr>
        <p:txBody>
          <a:bodyPr/>
          <a:lstStyle/>
          <a:p>
            <a:r>
              <a:rPr kumimoji="1" lang="ja-JP" altLang="en-US" dirty="0"/>
              <a:t>㉑</a:t>
            </a:r>
          </a:p>
        </p:txBody>
      </p:sp>
      <p:sp>
        <p:nvSpPr>
          <p:cNvPr id="3" name="コンテンツ プレースホルダー 2">
            <a:extLst>
              <a:ext uri="{FF2B5EF4-FFF2-40B4-BE49-F238E27FC236}">
                <a16:creationId xmlns:a16="http://schemas.microsoft.com/office/drawing/2014/main" id="{8974AD8C-8C3B-4E1F-93A5-3E55A0373C23}"/>
              </a:ext>
            </a:extLst>
          </p:cNvPr>
          <p:cNvSpPr>
            <a:spLocks noGrp="1"/>
          </p:cNvSpPr>
          <p:nvPr>
            <p:ph idx="1"/>
          </p:nvPr>
        </p:nvSpPr>
        <p:spPr>
          <a:xfrm>
            <a:off x="-1" y="866775"/>
            <a:ext cx="12191999" cy="866774"/>
          </a:xfrm>
        </p:spPr>
        <p:txBody>
          <a:bodyPr>
            <a:normAutofit fontScale="32500" lnSpcReduction="20000"/>
          </a:bodyPr>
          <a:lstStyle/>
          <a:p>
            <a:r>
              <a:rPr kumimoji="1" lang="ja-JP" altLang="en-US" dirty="0"/>
              <a:t>次に</a:t>
            </a:r>
            <a:r>
              <a:rPr kumimoji="1" lang="en-US" altLang="ja-JP" dirty="0"/>
              <a:t>【</a:t>
            </a:r>
            <a:r>
              <a:rPr kumimoji="1" lang="ja-JP" altLang="en-US" dirty="0"/>
              <a:t>納品書出力</a:t>
            </a:r>
            <a:r>
              <a:rPr kumimoji="1" lang="en-US" altLang="ja-JP" dirty="0"/>
              <a:t>】</a:t>
            </a:r>
            <a:r>
              <a:rPr lang="ja-JP" altLang="en-US" dirty="0"/>
              <a:t>からクリックして納品書を出力する。</a:t>
            </a:r>
            <a:endParaRPr kumimoji="1" lang="en-US" altLang="ja-JP" dirty="0"/>
          </a:p>
          <a:p>
            <a:r>
              <a:rPr lang="ja-JP" altLang="en-US" dirty="0"/>
              <a:t>頁を右に移動して</a:t>
            </a:r>
            <a:r>
              <a:rPr lang="en-US" altLang="ja-JP" dirty="0"/>
              <a:t>【</a:t>
            </a:r>
            <a:r>
              <a:rPr lang="ja-JP" altLang="en-US" dirty="0"/>
              <a:t>出荷指示書出力</a:t>
            </a:r>
            <a:r>
              <a:rPr lang="en-US" altLang="ja-JP" dirty="0"/>
              <a:t>】</a:t>
            </a:r>
            <a:r>
              <a:rPr lang="ja-JP" altLang="en-US" dirty="0"/>
              <a:t>から印刷する。</a:t>
            </a:r>
            <a:endParaRPr kumimoji="1" lang="en-US" altLang="ja-JP" dirty="0"/>
          </a:p>
          <a:p>
            <a:r>
              <a:rPr lang="en-US" altLang="ja-JP" dirty="0"/>
              <a:t>【A5</a:t>
            </a:r>
            <a:r>
              <a:rPr lang="ja-JP" altLang="en-US" dirty="0"/>
              <a:t>サイズ</a:t>
            </a:r>
            <a:r>
              <a:rPr lang="en-US" altLang="ja-JP" dirty="0"/>
              <a:t>】</a:t>
            </a:r>
            <a:r>
              <a:rPr lang="ja-JP" altLang="en-US" dirty="0"/>
              <a:t>で</a:t>
            </a:r>
            <a:r>
              <a:rPr lang="en-US" altLang="ja-JP" dirty="0"/>
              <a:t>【</a:t>
            </a:r>
            <a:r>
              <a:rPr lang="ja-JP" altLang="en-US" dirty="0"/>
              <a:t>余白狭い</a:t>
            </a:r>
            <a:r>
              <a:rPr lang="en-US" altLang="ja-JP" dirty="0"/>
              <a:t>】</a:t>
            </a:r>
          </a:p>
          <a:p>
            <a:r>
              <a:rPr lang="en-US" altLang="ja-JP" dirty="0">
                <a:solidFill>
                  <a:srgbClr val="FF0000"/>
                </a:solidFill>
              </a:rPr>
              <a:t>CSV</a:t>
            </a:r>
            <a:r>
              <a:rPr lang="ja-JP" altLang="en-US" dirty="0">
                <a:solidFill>
                  <a:srgbClr val="FF0000"/>
                </a:solidFill>
              </a:rPr>
              <a:t>を作成している間は</a:t>
            </a:r>
            <a:r>
              <a:rPr lang="en-US" altLang="ja-JP" dirty="0">
                <a:solidFill>
                  <a:srgbClr val="FF0000"/>
                </a:solidFill>
              </a:rPr>
              <a:t>【</a:t>
            </a:r>
            <a:r>
              <a:rPr lang="ja-JP" altLang="en-US" dirty="0">
                <a:solidFill>
                  <a:srgbClr val="FF0000"/>
                </a:solidFill>
              </a:rPr>
              <a:t>そのエクセルを閉じない</a:t>
            </a:r>
            <a:r>
              <a:rPr lang="en-US" altLang="ja-JP" dirty="0">
                <a:solidFill>
                  <a:srgbClr val="FF0000"/>
                </a:solidFill>
              </a:rPr>
              <a:t>】</a:t>
            </a:r>
            <a:r>
              <a:rPr lang="ja-JP" altLang="en-US" dirty="0">
                <a:solidFill>
                  <a:srgbClr val="FF0000"/>
                </a:solidFill>
              </a:rPr>
              <a:t>のと</a:t>
            </a:r>
            <a:r>
              <a:rPr lang="en-US" altLang="ja-JP" dirty="0">
                <a:solidFill>
                  <a:srgbClr val="FF0000"/>
                </a:solidFill>
              </a:rPr>
              <a:t>【</a:t>
            </a:r>
            <a:r>
              <a:rPr lang="ja-JP" altLang="en-US" dirty="0">
                <a:solidFill>
                  <a:srgbClr val="FF0000"/>
                </a:solidFill>
              </a:rPr>
              <a:t>他のエクセルを開かない</a:t>
            </a:r>
            <a:r>
              <a:rPr lang="en-US" altLang="ja-JP" dirty="0">
                <a:solidFill>
                  <a:srgbClr val="FF0000"/>
                </a:solidFill>
              </a:rPr>
              <a:t>】</a:t>
            </a:r>
            <a:r>
              <a:rPr lang="ja-JP" altLang="en-US" dirty="0">
                <a:solidFill>
                  <a:srgbClr val="FF0000"/>
                </a:solidFill>
              </a:rPr>
              <a:t>ことを注意する。</a:t>
            </a:r>
            <a:endParaRPr lang="en-US" altLang="ja-JP" dirty="0">
              <a:solidFill>
                <a:srgbClr val="FF0000"/>
              </a:solidFill>
            </a:endParaRPr>
          </a:p>
        </p:txBody>
      </p:sp>
      <p:pic>
        <p:nvPicPr>
          <p:cNvPr id="5" name="図 4">
            <a:extLst>
              <a:ext uri="{FF2B5EF4-FFF2-40B4-BE49-F238E27FC236}">
                <a16:creationId xmlns:a16="http://schemas.microsoft.com/office/drawing/2014/main" id="{C10BBB7E-CC52-4404-95B0-E0025A1AB1CB}"/>
              </a:ext>
            </a:extLst>
          </p:cNvPr>
          <p:cNvPicPr>
            <a:picLocks noChangeAspect="1"/>
          </p:cNvPicPr>
          <p:nvPr/>
        </p:nvPicPr>
        <p:blipFill rotWithShape="1">
          <a:blip r:embed="rId2"/>
          <a:srcRect r="42122" b="18739"/>
          <a:stretch/>
        </p:blipFill>
        <p:spPr>
          <a:xfrm>
            <a:off x="-11845" y="1733549"/>
            <a:ext cx="4148009" cy="3275881"/>
          </a:xfrm>
          <a:prstGeom prst="rect">
            <a:avLst/>
          </a:prstGeom>
        </p:spPr>
      </p:pic>
      <p:pic>
        <p:nvPicPr>
          <p:cNvPr id="7" name="図 6">
            <a:extLst>
              <a:ext uri="{FF2B5EF4-FFF2-40B4-BE49-F238E27FC236}">
                <a16:creationId xmlns:a16="http://schemas.microsoft.com/office/drawing/2014/main" id="{1720B3F3-9C06-499E-838D-3DF479EDA4E6}"/>
              </a:ext>
            </a:extLst>
          </p:cNvPr>
          <p:cNvPicPr>
            <a:picLocks noChangeAspect="1"/>
          </p:cNvPicPr>
          <p:nvPr/>
        </p:nvPicPr>
        <p:blipFill rotWithShape="1">
          <a:blip r:embed="rId2"/>
          <a:srcRect l="24051" t="26402" r="67853" b="60562"/>
          <a:stretch/>
        </p:blipFill>
        <p:spPr>
          <a:xfrm>
            <a:off x="4904129" y="1852856"/>
            <a:ext cx="1439523" cy="1303719"/>
          </a:xfrm>
          <a:prstGeom prst="rect">
            <a:avLst/>
          </a:prstGeom>
        </p:spPr>
      </p:pic>
      <p:cxnSp>
        <p:nvCxnSpPr>
          <p:cNvPr id="11" name="直線コネクタ 10">
            <a:extLst>
              <a:ext uri="{FF2B5EF4-FFF2-40B4-BE49-F238E27FC236}">
                <a16:creationId xmlns:a16="http://schemas.microsoft.com/office/drawing/2014/main" id="{8283F6DB-7E38-4474-A1BA-9354D3AB55D9}"/>
              </a:ext>
            </a:extLst>
          </p:cNvPr>
          <p:cNvCxnSpPr>
            <a:cxnSpLocks/>
          </p:cNvCxnSpPr>
          <p:nvPr/>
        </p:nvCxnSpPr>
        <p:spPr>
          <a:xfrm flipV="1">
            <a:off x="2219325" y="2600323"/>
            <a:ext cx="2771775" cy="47589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749E53E9-4A87-4445-A97D-55B5F313B018}"/>
              </a:ext>
            </a:extLst>
          </p:cNvPr>
          <p:cNvPicPr>
            <a:picLocks noChangeAspect="1"/>
          </p:cNvPicPr>
          <p:nvPr/>
        </p:nvPicPr>
        <p:blipFill rotWithShape="1">
          <a:blip r:embed="rId3"/>
          <a:srcRect t="20694" r="57266" b="5417"/>
          <a:stretch/>
        </p:blipFill>
        <p:spPr>
          <a:xfrm>
            <a:off x="4706505" y="3381013"/>
            <a:ext cx="3457575" cy="3362761"/>
          </a:xfrm>
          <a:prstGeom prst="rect">
            <a:avLst/>
          </a:prstGeom>
        </p:spPr>
      </p:pic>
      <p:pic>
        <p:nvPicPr>
          <p:cNvPr id="13" name="図 12">
            <a:extLst>
              <a:ext uri="{FF2B5EF4-FFF2-40B4-BE49-F238E27FC236}">
                <a16:creationId xmlns:a16="http://schemas.microsoft.com/office/drawing/2014/main" id="{55DB9BFB-7C4C-4AB2-AEE1-F6CA46080CBF}"/>
              </a:ext>
            </a:extLst>
          </p:cNvPr>
          <p:cNvPicPr>
            <a:picLocks noChangeAspect="1"/>
          </p:cNvPicPr>
          <p:nvPr/>
        </p:nvPicPr>
        <p:blipFill rotWithShape="1">
          <a:blip r:embed="rId3"/>
          <a:srcRect l="35776" t="89770" r="57266" b="5417"/>
          <a:stretch/>
        </p:blipFill>
        <p:spPr>
          <a:xfrm>
            <a:off x="8920715" y="4876801"/>
            <a:ext cx="2643662" cy="1028700"/>
          </a:xfrm>
          <a:prstGeom prst="rect">
            <a:avLst/>
          </a:prstGeom>
        </p:spPr>
      </p:pic>
      <p:cxnSp>
        <p:nvCxnSpPr>
          <p:cNvPr id="14" name="直線コネクタ 13">
            <a:extLst>
              <a:ext uri="{FF2B5EF4-FFF2-40B4-BE49-F238E27FC236}">
                <a16:creationId xmlns:a16="http://schemas.microsoft.com/office/drawing/2014/main" id="{5981A62E-4879-4E08-A88A-49647718ACDB}"/>
              </a:ext>
            </a:extLst>
          </p:cNvPr>
          <p:cNvCxnSpPr>
            <a:cxnSpLocks/>
          </p:cNvCxnSpPr>
          <p:nvPr/>
        </p:nvCxnSpPr>
        <p:spPr>
          <a:xfrm flipV="1">
            <a:off x="7877175" y="5753100"/>
            <a:ext cx="1504950" cy="852729"/>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781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67D07-F1EE-49D0-8B4A-537F44A8DB5D}"/>
              </a:ext>
            </a:extLst>
          </p:cNvPr>
          <p:cNvSpPr>
            <a:spLocks noGrp="1"/>
          </p:cNvSpPr>
          <p:nvPr>
            <p:ph type="title"/>
          </p:nvPr>
        </p:nvSpPr>
        <p:spPr>
          <a:xfrm>
            <a:off x="0" y="1"/>
            <a:ext cx="12192000" cy="857249"/>
          </a:xfrm>
        </p:spPr>
        <p:txBody>
          <a:bodyPr/>
          <a:lstStyle/>
          <a:p>
            <a:r>
              <a:rPr lang="ja-JP" altLang="en-US" dirty="0"/>
              <a:t>送り状出し①</a:t>
            </a:r>
            <a:endParaRPr kumimoji="1" lang="ja-JP" altLang="en-US" dirty="0"/>
          </a:p>
        </p:txBody>
      </p:sp>
      <p:sp>
        <p:nvSpPr>
          <p:cNvPr id="3" name="コンテンツ プレースホルダー 2">
            <a:extLst>
              <a:ext uri="{FF2B5EF4-FFF2-40B4-BE49-F238E27FC236}">
                <a16:creationId xmlns:a16="http://schemas.microsoft.com/office/drawing/2014/main" id="{BC9F3D24-EDDC-42BC-9512-21F298847952}"/>
              </a:ext>
            </a:extLst>
          </p:cNvPr>
          <p:cNvSpPr>
            <a:spLocks noGrp="1"/>
          </p:cNvSpPr>
          <p:nvPr>
            <p:ph idx="1"/>
          </p:nvPr>
        </p:nvSpPr>
        <p:spPr>
          <a:xfrm>
            <a:off x="0" y="857251"/>
            <a:ext cx="12192000" cy="1047750"/>
          </a:xfrm>
        </p:spPr>
        <p:txBody>
          <a:bodyPr/>
          <a:lstStyle/>
          <a:p>
            <a:r>
              <a:rPr kumimoji="1" lang="en-US" altLang="ja-JP" dirty="0"/>
              <a:t>NE</a:t>
            </a:r>
            <a:r>
              <a:rPr kumimoji="1" lang="ja-JP" altLang="en-US" dirty="0"/>
              <a:t>の</a:t>
            </a:r>
            <a:r>
              <a:rPr kumimoji="1" lang="en-US" altLang="ja-JP" dirty="0"/>
              <a:t>【</a:t>
            </a:r>
            <a:r>
              <a:rPr kumimoji="1" lang="ja-JP" altLang="en-US" dirty="0"/>
              <a:t>出荷</a:t>
            </a:r>
            <a:r>
              <a:rPr kumimoji="1" lang="en-US" altLang="ja-JP" dirty="0"/>
              <a:t>】</a:t>
            </a:r>
            <a:r>
              <a:rPr kumimoji="1" lang="ja-JP" altLang="en-US" dirty="0"/>
              <a:t>＞</a:t>
            </a:r>
            <a:r>
              <a:rPr kumimoji="1" lang="en-US" altLang="ja-JP" dirty="0"/>
              <a:t>【</a:t>
            </a:r>
            <a:r>
              <a:rPr kumimoji="1" lang="ja-JP" altLang="en-US" dirty="0"/>
              <a:t>配送情報ダウンロード</a:t>
            </a:r>
            <a:r>
              <a:rPr kumimoji="1" lang="en-US" altLang="ja-JP" dirty="0"/>
              <a:t>】</a:t>
            </a:r>
            <a:endParaRPr kumimoji="1" lang="ja-JP" altLang="en-US" dirty="0"/>
          </a:p>
        </p:txBody>
      </p:sp>
      <p:pic>
        <p:nvPicPr>
          <p:cNvPr id="4" name="図 3">
            <a:extLst>
              <a:ext uri="{FF2B5EF4-FFF2-40B4-BE49-F238E27FC236}">
                <a16:creationId xmlns:a16="http://schemas.microsoft.com/office/drawing/2014/main" id="{B3730B97-F121-4847-8B38-A06ED888C6B8}"/>
              </a:ext>
            </a:extLst>
          </p:cNvPr>
          <p:cNvPicPr>
            <a:picLocks noChangeAspect="1"/>
          </p:cNvPicPr>
          <p:nvPr/>
        </p:nvPicPr>
        <p:blipFill>
          <a:blip r:embed="rId2"/>
          <a:stretch>
            <a:fillRect/>
          </a:stretch>
        </p:blipFill>
        <p:spPr>
          <a:xfrm>
            <a:off x="2622" y="1905002"/>
            <a:ext cx="7027331" cy="3952874"/>
          </a:xfrm>
          <a:prstGeom prst="rect">
            <a:avLst/>
          </a:prstGeom>
        </p:spPr>
      </p:pic>
      <p:pic>
        <p:nvPicPr>
          <p:cNvPr id="5" name="図 4">
            <a:extLst>
              <a:ext uri="{FF2B5EF4-FFF2-40B4-BE49-F238E27FC236}">
                <a16:creationId xmlns:a16="http://schemas.microsoft.com/office/drawing/2014/main" id="{FAEE2A52-D90F-4007-BADE-00E6416D16EE}"/>
              </a:ext>
            </a:extLst>
          </p:cNvPr>
          <p:cNvPicPr>
            <a:picLocks noChangeAspect="1"/>
          </p:cNvPicPr>
          <p:nvPr/>
        </p:nvPicPr>
        <p:blipFill rotWithShape="1">
          <a:blip r:embed="rId2"/>
          <a:srcRect l="13653" t="13494" r="69675" b="56386"/>
          <a:stretch/>
        </p:blipFill>
        <p:spPr>
          <a:xfrm>
            <a:off x="8286750" y="2733675"/>
            <a:ext cx="2661818" cy="2705100"/>
          </a:xfrm>
          <a:prstGeom prst="rect">
            <a:avLst/>
          </a:prstGeom>
        </p:spPr>
      </p:pic>
      <p:cxnSp>
        <p:nvCxnSpPr>
          <p:cNvPr id="12" name="直線コネクタ 11">
            <a:extLst>
              <a:ext uri="{FF2B5EF4-FFF2-40B4-BE49-F238E27FC236}">
                <a16:creationId xmlns:a16="http://schemas.microsoft.com/office/drawing/2014/main" id="{35834293-9583-4679-A171-19C62366AB03}"/>
              </a:ext>
            </a:extLst>
          </p:cNvPr>
          <p:cNvCxnSpPr>
            <a:cxnSpLocks/>
          </p:cNvCxnSpPr>
          <p:nvPr/>
        </p:nvCxnSpPr>
        <p:spPr>
          <a:xfrm>
            <a:off x="2238375" y="3352800"/>
            <a:ext cx="6048375" cy="147637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7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7CF1E-6705-436E-AD96-B89E432FC7BF}"/>
              </a:ext>
            </a:extLst>
          </p:cNvPr>
          <p:cNvSpPr>
            <a:spLocks noGrp="1"/>
          </p:cNvSpPr>
          <p:nvPr>
            <p:ph type="title"/>
          </p:nvPr>
        </p:nvSpPr>
        <p:spPr>
          <a:xfrm>
            <a:off x="0" y="1"/>
            <a:ext cx="12192000" cy="790574"/>
          </a:xfrm>
        </p:spPr>
        <p:txBody>
          <a:bodyPr/>
          <a:lstStyle/>
          <a:p>
            <a:r>
              <a:rPr kumimoji="1" lang="ja-JP" altLang="en-US" dirty="0"/>
              <a:t>②</a:t>
            </a:r>
          </a:p>
        </p:txBody>
      </p:sp>
      <p:sp>
        <p:nvSpPr>
          <p:cNvPr id="3" name="コンテンツ プレースホルダー 2">
            <a:extLst>
              <a:ext uri="{FF2B5EF4-FFF2-40B4-BE49-F238E27FC236}">
                <a16:creationId xmlns:a16="http://schemas.microsoft.com/office/drawing/2014/main" id="{6BC9D1C8-94E4-4A48-B0FB-3930854A8261}"/>
              </a:ext>
            </a:extLst>
          </p:cNvPr>
          <p:cNvSpPr>
            <a:spLocks noGrp="1"/>
          </p:cNvSpPr>
          <p:nvPr>
            <p:ph idx="1"/>
          </p:nvPr>
        </p:nvSpPr>
        <p:spPr>
          <a:xfrm>
            <a:off x="0" y="790575"/>
            <a:ext cx="12106275" cy="1387422"/>
          </a:xfrm>
        </p:spPr>
        <p:txBody>
          <a:bodyPr>
            <a:normAutofit fontScale="70000" lnSpcReduction="20000"/>
          </a:bodyPr>
          <a:lstStyle/>
          <a:p>
            <a:r>
              <a:rPr kumimoji="1" lang="en-US" altLang="ja-JP" dirty="0"/>
              <a:t>【</a:t>
            </a:r>
            <a:r>
              <a:rPr kumimoji="1" lang="ja-JP" altLang="en-US" dirty="0"/>
              <a:t>配送情報の選択</a:t>
            </a:r>
            <a:r>
              <a:rPr kumimoji="1" lang="en-US" altLang="ja-JP" dirty="0"/>
              <a:t>】</a:t>
            </a:r>
            <a:r>
              <a:rPr kumimoji="1" lang="ja-JP" altLang="en-US" dirty="0"/>
              <a:t>欄の</a:t>
            </a:r>
            <a:r>
              <a:rPr kumimoji="1" lang="en-US" altLang="ja-JP" dirty="0"/>
              <a:t>【</a:t>
            </a:r>
            <a:r>
              <a:rPr kumimoji="1" lang="ja-JP" altLang="en-US" dirty="0"/>
              <a:t>〇件　ヤマト（発払い）</a:t>
            </a:r>
            <a:r>
              <a:rPr kumimoji="1" lang="en-US" altLang="ja-JP" dirty="0"/>
              <a:t>B2v6</a:t>
            </a:r>
            <a:r>
              <a:rPr kumimoji="1" lang="ja-JP" altLang="en-US" dirty="0"/>
              <a:t>（宮家里絵）</a:t>
            </a:r>
            <a:r>
              <a:rPr kumimoji="1" lang="en-US" altLang="ja-JP" dirty="0"/>
              <a:t>】</a:t>
            </a:r>
            <a:r>
              <a:rPr kumimoji="1" lang="ja-JP" altLang="en-US" dirty="0"/>
              <a:t>を選択。</a:t>
            </a:r>
            <a:endParaRPr kumimoji="1" lang="en-US" altLang="ja-JP" dirty="0"/>
          </a:p>
          <a:p>
            <a:r>
              <a:rPr lang="en-US" altLang="ja-JP" dirty="0"/>
              <a:t>【</a:t>
            </a:r>
            <a:r>
              <a:rPr lang="ja-JP" altLang="en-US" dirty="0"/>
              <a:t>店舗（複数選択可）</a:t>
            </a:r>
            <a:r>
              <a:rPr lang="en-US" altLang="ja-JP" dirty="0"/>
              <a:t>】</a:t>
            </a:r>
            <a:r>
              <a:rPr lang="ja-JP" altLang="en-US" dirty="0"/>
              <a:t>が選択できてるか確認。</a:t>
            </a:r>
            <a:endParaRPr lang="en-US" altLang="ja-JP" dirty="0"/>
          </a:p>
          <a:p>
            <a:r>
              <a:rPr kumimoji="1" lang="en-US" altLang="ja-JP" dirty="0"/>
              <a:t>【</a:t>
            </a:r>
            <a:r>
              <a:rPr kumimoji="1" lang="ja-JP" altLang="en-US" dirty="0"/>
              <a:t>タイトル行の出力設定</a:t>
            </a:r>
            <a:r>
              <a:rPr kumimoji="1" lang="en-US" altLang="ja-JP" dirty="0"/>
              <a:t>】</a:t>
            </a:r>
            <a:r>
              <a:rPr lang="ja-JP" altLang="en-US" dirty="0"/>
              <a:t>を</a:t>
            </a:r>
            <a:r>
              <a:rPr kumimoji="1" lang="en-US" altLang="ja-JP" dirty="0"/>
              <a:t>【</a:t>
            </a:r>
            <a:r>
              <a:rPr kumimoji="1" lang="ja-JP" altLang="en-US" dirty="0"/>
              <a:t>する</a:t>
            </a:r>
            <a:r>
              <a:rPr kumimoji="1" lang="en-US" altLang="ja-JP" dirty="0"/>
              <a:t>】</a:t>
            </a:r>
            <a:r>
              <a:rPr kumimoji="1" lang="ja-JP" altLang="en-US" dirty="0"/>
              <a:t>に選択＞</a:t>
            </a:r>
            <a:r>
              <a:rPr kumimoji="1" lang="en-US" altLang="ja-JP" dirty="0"/>
              <a:t>【</a:t>
            </a:r>
            <a:r>
              <a:rPr kumimoji="1" lang="ja-JP" altLang="en-US" dirty="0"/>
              <a:t>配送情報ダウンロード</a:t>
            </a:r>
            <a:r>
              <a:rPr kumimoji="1" lang="en-US" altLang="ja-JP" dirty="0"/>
              <a:t>】</a:t>
            </a:r>
            <a:r>
              <a:rPr kumimoji="1" lang="ja-JP" altLang="en-US" dirty="0"/>
              <a:t>＞</a:t>
            </a:r>
            <a:r>
              <a:rPr kumimoji="1" lang="en-US" altLang="ja-JP" dirty="0"/>
              <a:t>【OK】</a:t>
            </a:r>
          </a:p>
          <a:p>
            <a:r>
              <a:rPr lang="ja-JP" altLang="en-US" dirty="0"/>
              <a:t>デスクトップに保存（保存名は自分のわかりやすい名前で保存すれば</a:t>
            </a:r>
            <a:r>
              <a:rPr lang="en-US" altLang="ja-JP" dirty="0"/>
              <a:t>OK</a:t>
            </a:r>
            <a:r>
              <a:rPr lang="ja-JP" altLang="en-US" dirty="0"/>
              <a:t>。）</a:t>
            </a:r>
            <a:endParaRPr kumimoji="1" lang="ja-JP" altLang="en-US" dirty="0"/>
          </a:p>
        </p:txBody>
      </p:sp>
      <p:pic>
        <p:nvPicPr>
          <p:cNvPr id="4" name="図 3">
            <a:extLst>
              <a:ext uri="{FF2B5EF4-FFF2-40B4-BE49-F238E27FC236}">
                <a16:creationId xmlns:a16="http://schemas.microsoft.com/office/drawing/2014/main" id="{21818C0F-D25E-43D4-B2ED-38B403093AA8}"/>
              </a:ext>
            </a:extLst>
          </p:cNvPr>
          <p:cNvPicPr>
            <a:picLocks noChangeAspect="1"/>
          </p:cNvPicPr>
          <p:nvPr/>
        </p:nvPicPr>
        <p:blipFill rotWithShape="1">
          <a:blip r:embed="rId2"/>
          <a:srcRect r="23262" b="4504"/>
          <a:stretch/>
        </p:blipFill>
        <p:spPr>
          <a:xfrm>
            <a:off x="0" y="2372994"/>
            <a:ext cx="5048250" cy="3533775"/>
          </a:xfrm>
          <a:prstGeom prst="rect">
            <a:avLst/>
          </a:prstGeom>
        </p:spPr>
      </p:pic>
      <p:pic>
        <p:nvPicPr>
          <p:cNvPr id="5" name="図 4">
            <a:extLst>
              <a:ext uri="{FF2B5EF4-FFF2-40B4-BE49-F238E27FC236}">
                <a16:creationId xmlns:a16="http://schemas.microsoft.com/office/drawing/2014/main" id="{F3EE4286-7183-408B-9A48-C5820FBD5E8C}"/>
              </a:ext>
            </a:extLst>
          </p:cNvPr>
          <p:cNvPicPr>
            <a:picLocks noChangeAspect="1"/>
          </p:cNvPicPr>
          <p:nvPr/>
        </p:nvPicPr>
        <p:blipFill rotWithShape="1">
          <a:blip r:embed="rId2"/>
          <a:srcRect l="3619" t="32175" r="66275" b="57254"/>
          <a:stretch/>
        </p:blipFill>
        <p:spPr>
          <a:xfrm>
            <a:off x="5133976" y="2177997"/>
            <a:ext cx="5208606" cy="1028700"/>
          </a:xfrm>
          <a:prstGeom prst="rect">
            <a:avLst/>
          </a:prstGeom>
        </p:spPr>
      </p:pic>
      <p:pic>
        <p:nvPicPr>
          <p:cNvPr id="7" name="図 6">
            <a:extLst>
              <a:ext uri="{FF2B5EF4-FFF2-40B4-BE49-F238E27FC236}">
                <a16:creationId xmlns:a16="http://schemas.microsoft.com/office/drawing/2014/main" id="{950225C4-379F-48BF-8A3B-D5583B2526A2}"/>
              </a:ext>
            </a:extLst>
          </p:cNvPr>
          <p:cNvPicPr>
            <a:picLocks noChangeAspect="1"/>
          </p:cNvPicPr>
          <p:nvPr/>
        </p:nvPicPr>
        <p:blipFill rotWithShape="1">
          <a:blip r:embed="rId2"/>
          <a:srcRect l="5067" t="74133" r="66264" b="7591"/>
          <a:stretch/>
        </p:blipFill>
        <p:spPr>
          <a:xfrm>
            <a:off x="5676900" y="3343969"/>
            <a:ext cx="4343399" cy="1557484"/>
          </a:xfrm>
          <a:prstGeom prst="rect">
            <a:avLst/>
          </a:prstGeom>
        </p:spPr>
      </p:pic>
      <p:pic>
        <p:nvPicPr>
          <p:cNvPr id="8" name="図 7">
            <a:extLst>
              <a:ext uri="{FF2B5EF4-FFF2-40B4-BE49-F238E27FC236}">
                <a16:creationId xmlns:a16="http://schemas.microsoft.com/office/drawing/2014/main" id="{BB38A0CC-63B1-4067-A721-7AD863C5412F}"/>
              </a:ext>
            </a:extLst>
          </p:cNvPr>
          <p:cNvPicPr>
            <a:picLocks noChangeAspect="1"/>
          </p:cNvPicPr>
          <p:nvPr/>
        </p:nvPicPr>
        <p:blipFill rotWithShape="1">
          <a:blip r:embed="rId2"/>
          <a:srcRect l="34894" t="33757" r="23066" b="53996"/>
          <a:stretch/>
        </p:blipFill>
        <p:spPr>
          <a:xfrm>
            <a:off x="5219701" y="4901453"/>
            <a:ext cx="6276974" cy="1028700"/>
          </a:xfrm>
          <a:prstGeom prst="rect">
            <a:avLst/>
          </a:prstGeom>
        </p:spPr>
      </p:pic>
      <p:pic>
        <p:nvPicPr>
          <p:cNvPr id="9" name="図 8">
            <a:extLst>
              <a:ext uri="{FF2B5EF4-FFF2-40B4-BE49-F238E27FC236}">
                <a16:creationId xmlns:a16="http://schemas.microsoft.com/office/drawing/2014/main" id="{22564AFE-D749-4EE2-B073-773461EC5CC1}"/>
              </a:ext>
            </a:extLst>
          </p:cNvPr>
          <p:cNvPicPr>
            <a:picLocks noChangeAspect="1"/>
          </p:cNvPicPr>
          <p:nvPr/>
        </p:nvPicPr>
        <p:blipFill rotWithShape="1">
          <a:blip r:embed="rId2"/>
          <a:srcRect l="45644" t="49744" r="43459" b="45268"/>
          <a:stretch/>
        </p:blipFill>
        <p:spPr>
          <a:xfrm>
            <a:off x="5345906" y="6067425"/>
            <a:ext cx="2790825" cy="718433"/>
          </a:xfrm>
          <a:prstGeom prst="rect">
            <a:avLst/>
          </a:prstGeom>
        </p:spPr>
      </p:pic>
      <p:pic>
        <p:nvPicPr>
          <p:cNvPr id="10" name="図 9">
            <a:extLst>
              <a:ext uri="{FF2B5EF4-FFF2-40B4-BE49-F238E27FC236}">
                <a16:creationId xmlns:a16="http://schemas.microsoft.com/office/drawing/2014/main" id="{FF87FC22-E219-482C-97AB-55A5190D944E}"/>
              </a:ext>
            </a:extLst>
          </p:cNvPr>
          <p:cNvPicPr>
            <a:picLocks noChangeAspect="1"/>
          </p:cNvPicPr>
          <p:nvPr/>
        </p:nvPicPr>
        <p:blipFill rotWithShape="1">
          <a:blip r:embed="rId2"/>
          <a:srcRect l="39826" t="12632" r="37301" b="75859"/>
          <a:stretch/>
        </p:blipFill>
        <p:spPr>
          <a:xfrm>
            <a:off x="8734424" y="6014228"/>
            <a:ext cx="2981326" cy="843772"/>
          </a:xfrm>
          <a:prstGeom prst="rect">
            <a:avLst/>
          </a:prstGeom>
        </p:spPr>
      </p:pic>
      <p:cxnSp>
        <p:nvCxnSpPr>
          <p:cNvPr id="14" name="直線コネクタ 13">
            <a:extLst>
              <a:ext uri="{FF2B5EF4-FFF2-40B4-BE49-F238E27FC236}">
                <a16:creationId xmlns:a16="http://schemas.microsoft.com/office/drawing/2014/main" id="{45FB64DA-00F2-405A-8B58-A84801F8B111}"/>
              </a:ext>
            </a:extLst>
          </p:cNvPr>
          <p:cNvCxnSpPr>
            <a:cxnSpLocks/>
          </p:cNvCxnSpPr>
          <p:nvPr/>
        </p:nvCxnSpPr>
        <p:spPr>
          <a:xfrm flipV="1">
            <a:off x="1743075" y="2971800"/>
            <a:ext cx="3732285" cy="900953"/>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A36BB3D-4D7A-4179-B596-EBF2B1E4CA4C}"/>
              </a:ext>
            </a:extLst>
          </p:cNvPr>
          <p:cNvCxnSpPr>
            <a:cxnSpLocks/>
          </p:cNvCxnSpPr>
          <p:nvPr/>
        </p:nvCxnSpPr>
        <p:spPr>
          <a:xfrm>
            <a:off x="6829423" y="3133725"/>
            <a:ext cx="1" cy="43169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883391F-89D1-44A3-893C-C0E0ECAC6C20}"/>
              </a:ext>
            </a:extLst>
          </p:cNvPr>
          <p:cNvCxnSpPr>
            <a:cxnSpLocks/>
          </p:cNvCxnSpPr>
          <p:nvPr/>
        </p:nvCxnSpPr>
        <p:spPr>
          <a:xfrm>
            <a:off x="7000875" y="5038725"/>
            <a:ext cx="0" cy="52878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1A6CC7D9-6AC4-4DDF-A390-83332545C71E}"/>
              </a:ext>
            </a:extLst>
          </p:cNvPr>
          <p:cNvCxnSpPr>
            <a:cxnSpLocks/>
          </p:cNvCxnSpPr>
          <p:nvPr/>
        </p:nvCxnSpPr>
        <p:spPr>
          <a:xfrm flipH="1">
            <a:off x="6515101" y="5906769"/>
            <a:ext cx="314322" cy="249958"/>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C18AB3F-E2A4-4DD7-9698-C51E7678446D}"/>
              </a:ext>
            </a:extLst>
          </p:cNvPr>
          <p:cNvCxnSpPr>
            <a:cxnSpLocks/>
            <a:stCxn id="9" idx="3"/>
          </p:cNvCxnSpPr>
          <p:nvPr/>
        </p:nvCxnSpPr>
        <p:spPr>
          <a:xfrm>
            <a:off x="8136731" y="6426642"/>
            <a:ext cx="2291577" cy="31383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057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B5D03E-B979-4883-8F2A-C2CFA8E2E936}"/>
              </a:ext>
            </a:extLst>
          </p:cNvPr>
          <p:cNvSpPr>
            <a:spLocks noGrp="1"/>
          </p:cNvSpPr>
          <p:nvPr>
            <p:ph type="title"/>
          </p:nvPr>
        </p:nvSpPr>
        <p:spPr>
          <a:xfrm>
            <a:off x="0" y="1"/>
            <a:ext cx="11353800" cy="800099"/>
          </a:xfrm>
        </p:spPr>
        <p:txBody>
          <a:bodyPr/>
          <a:lstStyle/>
          <a:p>
            <a:r>
              <a:rPr kumimoji="1" lang="ja-JP" altLang="en-US" dirty="0"/>
              <a:t>③</a:t>
            </a:r>
          </a:p>
        </p:txBody>
      </p:sp>
      <p:sp>
        <p:nvSpPr>
          <p:cNvPr id="3" name="コンテンツ プレースホルダー 2">
            <a:extLst>
              <a:ext uri="{FF2B5EF4-FFF2-40B4-BE49-F238E27FC236}">
                <a16:creationId xmlns:a16="http://schemas.microsoft.com/office/drawing/2014/main" id="{CC80BB54-E829-48DA-A755-3333109D4745}"/>
              </a:ext>
            </a:extLst>
          </p:cNvPr>
          <p:cNvSpPr>
            <a:spLocks noGrp="1"/>
          </p:cNvSpPr>
          <p:nvPr>
            <p:ph idx="1"/>
          </p:nvPr>
        </p:nvSpPr>
        <p:spPr>
          <a:xfrm>
            <a:off x="0" y="673101"/>
            <a:ext cx="12192000" cy="1016000"/>
          </a:xfrm>
        </p:spPr>
        <p:txBody>
          <a:bodyPr/>
          <a:lstStyle/>
          <a:p>
            <a:r>
              <a:rPr kumimoji="1" lang="ja-JP" altLang="en-US" dirty="0"/>
              <a:t>ヤマト</a:t>
            </a:r>
            <a:r>
              <a:rPr kumimoji="1" lang="en-US" altLang="ja-JP" dirty="0"/>
              <a:t>【</a:t>
            </a:r>
            <a:r>
              <a:rPr kumimoji="1" lang="ja-JP" altLang="en-US" dirty="0"/>
              <a:t>送り状発行システム</a:t>
            </a:r>
            <a:r>
              <a:rPr kumimoji="1" lang="en-US" altLang="ja-JP" dirty="0"/>
              <a:t>B2</a:t>
            </a:r>
            <a:r>
              <a:rPr lang="ja-JP" altLang="en-US" dirty="0"/>
              <a:t>クラウド</a:t>
            </a:r>
            <a:r>
              <a:rPr lang="en-US" altLang="ja-JP" dirty="0"/>
              <a:t>】</a:t>
            </a:r>
            <a:r>
              <a:rPr lang="ja-JP" altLang="en-US" dirty="0"/>
              <a:t>の</a:t>
            </a:r>
            <a:r>
              <a:rPr lang="en-US" altLang="ja-JP" dirty="0"/>
              <a:t>【</a:t>
            </a:r>
            <a:r>
              <a:rPr lang="ja-JP" altLang="en-US" dirty="0"/>
              <a:t>外部データから発行</a:t>
            </a:r>
            <a:r>
              <a:rPr lang="en-US" altLang="ja-JP" dirty="0"/>
              <a:t>】</a:t>
            </a:r>
            <a:endParaRPr kumimoji="1" lang="ja-JP" altLang="en-US" dirty="0"/>
          </a:p>
        </p:txBody>
      </p:sp>
      <p:pic>
        <p:nvPicPr>
          <p:cNvPr id="4" name="図 3">
            <a:extLst>
              <a:ext uri="{FF2B5EF4-FFF2-40B4-BE49-F238E27FC236}">
                <a16:creationId xmlns:a16="http://schemas.microsoft.com/office/drawing/2014/main" id="{21C12A4C-80B4-45BF-9048-9BD4C1C58826}"/>
              </a:ext>
            </a:extLst>
          </p:cNvPr>
          <p:cNvPicPr>
            <a:picLocks noChangeAspect="1"/>
          </p:cNvPicPr>
          <p:nvPr/>
        </p:nvPicPr>
        <p:blipFill rotWithShape="1">
          <a:blip r:embed="rId2"/>
          <a:srcRect l="22944" t="14665" r="21962" b="3888"/>
          <a:stretch/>
        </p:blipFill>
        <p:spPr>
          <a:xfrm>
            <a:off x="0" y="1689101"/>
            <a:ext cx="5867400" cy="4879040"/>
          </a:xfrm>
          <a:prstGeom prst="rect">
            <a:avLst/>
          </a:prstGeom>
        </p:spPr>
      </p:pic>
      <p:pic>
        <p:nvPicPr>
          <p:cNvPr id="20" name="図 19">
            <a:extLst>
              <a:ext uri="{FF2B5EF4-FFF2-40B4-BE49-F238E27FC236}">
                <a16:creationId xmlns:a16="http://schemas.microsoft.com/office/drawing/2014/main" id="{E4CCB046-C62E-4129-91FC-BC96BAD7685E}"/>
              </a:ext>
            </a:extLst>
          </p:cNvPr>
          <p:cNvPicPr>
            <a:picLocks noChangeAspect="1"/>
          </p:cNvPicPr>
          <p:nvPr/>
        </p:nvPicPr>
        <p:blipFill rotWithShape="1">
          <a:blip r:embed="rId2"/>
          <a:srcRect l="24586" t="61543" r="57267" b="17157"/>
          <a:stretch/>
        </p:blipFill>
        <p:spPr>
          <a:xfrm>
            <a:off x="7665842" y="2565401"/>
            <a:ext cx="3687958" cy="2434944"/>
          </a:xfrm>
          <a:prstGeom prst="rect">
            <a:avLst/>
          </a:prstGeom>
        </p:spPr>
      </p:pic>
      <p:cxnSp>
        <p:nvCxnSpPr>
          <p:cNvPr id="9" name="直線コネクタ 8">
            <a:extLst>
              <a:ext uri="{FF2B5EF4-FFF2-40B4-BE49-F238E27FC236}">
                <a16:creationId xmlns:a16="http://schemas.microsoft.com/office/drawing/2014/main" id="{F4BA4E80-9181-49FA-B5BF-7485B2EF9176}"/>
              </a:ext>
            </a:extLst>
          </p:cNvPr>
          <p:cNvCxnSpPr>
            <a:cxnSpLocks/>
          </p:cNvCxnSpPr>
          <p:nvPr/>
        </p:nvCxnSpPr>
        <p:spPr>
          <a:xfrm flipV="1">
            <a:off x="1990725" y="3782874"/>
            <a:ext cx="5997575" cy="1303476"/>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348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229EF-0E5D-4DBF-8FA6-6C12688E3F30}"/>
              </a:ext>
            </a:extLst>
          </p:cNvPr>
          <p:cNvSpPr>
            <a:spLocks noGrp="1"/>
          </p:cNvSpPr>
          <p:nvPr>
            <p:ph type="title"/>
          </p:nvPr>
        </p:nvSpPr>
        <p:spPr>
          <a:xfrm>
            <a:off x="0" y="1"/>
            <a:ext cx="11353800" cy="681036"/>
          </a:xfrm>
        </p:spPr>
        <p:txBody>
          <a:bodyPr>
            <a:normAutofit fontScale="90000"/>
          </a:bodyPr>
          <a:lstStyle/>
          <a:p>
            <a:r>
              <a:rPr lang="ja-JP" altLang="en-US" dirty="0"/>
              <a:t>④</a:t>
            </a:r>
            <a:endParaRPr kumimoji="1" lang="ja-JP" altLang="en-US" dirty="0"/>
          </a:p>
        </p:txBody>
      </p:sp>
      <p:sp>
        <p:nvSpPr>
          <p:cNvPr id="3" name="コンテンツ プレースホルダー 2">
            <a:extLst>
              <a:ext uri="{FF2B5EF4-FFF2-40B4-BE49-F238E27FC236}">
                <a16:creationId xmlns:a16="http://schemas.microsoft.com/office/drawing/2014/main" id="{A18CC584-4C9B-441C-93F2-02BED70BBD85}"/>
              </a:ext>
            </a:extLst>
          </p:cNvPr>
          <p:cNvSpPr>
            <a:spLocks noGrp="1"/>
          </p:cNvSpPr>
          <p:nvPr>
            <p:ph idx="1"/>
          </p:nvPr>
        </p:nvSpPr>
        <p:spPr>
          <a:xfrm>
            <a:off x="0" y="584200"/>
            <a:ext cx="12192000" cy="952499"/>
          </a:xfrm>
        </p:spPr>
        <p:txBody>
          <a:bodyPr>
            <a:normAutofit lnSpcReduction="10000"/>
          </a:bodyPr>
          <a:lstStyle/>
          <a:p>
            <a:r>
              <a:rPr kumimoji="1" lang="en-US" altLang="ja-JP" dirty="0"/>
              <a:t>【</a:t>
            </a:r>
            <a:r>
              <a:rPr kumimoji="1" lang="ja-JP" altLang="en-US" dirty="0"/>
              <a:t>取り込みパターン</a:t>
            </a:r>
            <a:r>
              <a:rPr kumimoji="1" lang="en-US" altLang="ja-JP" dirty="0"/>
              <a:t>】</a:t>
            </a:r>
            <a:r>
              <a:rPr kumimoji="1" lang="ja-JP" altLang="en-US" dirty="0"/>
              <a:t>を</a:t>
            </a:r>
            <a:r>
              <a:rPr kumimoji="1" lang="en-US" altLang="ja-JP" dirty="0"/>
              <a:t>【</a:t>
            </a:r>
            <a:r>
              <a:rPr kumimoji="1" lang="ja-JP" altLang="en-US" dirty="0"/>
              <a:t>基本レイアウト（</a:t>
            </a:r>
            <a:r>
              <a:rPr kumimoji="1" lang="en-US" altLang="ja-JP" dirty="0"/>
              <a:t>CSV</a:t>
            </a:r>
            <a:r>
              <a:rPr kumimoji="1" lang="ja-JP" altLang="en-US" dirty="0"/>
              <a:t>）</a:t>
            </a:r>
            <a:r>
              <a:rPr kumimoji="1" lang="en-US" altLang="ja-JP" dirty="0"/>
              <a:t>】</a:t>
            </a:r>
            <a:r>
              <a:rPr kumimoji="1" lang="ja-JP" altLang="en-US" dirty="0"/>
              <a:t>に選択。</a:t>
            </a:r>
            <a:endParaRPr kumimoji="1" lang="en-US" altLang="ja-JP" dirty="0"/>
          </a:p>
          <a:p>
            <a:r>
              <a:rPr kumimoji="1" lang="en-US" altLang="ja-JP" dirty="0"/>
              <a:t>【</a:t>
            </a:r>
            <a:r>
              <a:rPr kumimoji="1" lang="ja-JP" altLang="en-US" dirty="0"/>
              <a:t>ファイル選択</a:t>
            </a:r>
            <a:r>
              <a:rPr kumimoji="1" lang="en-US" altLang="ja-JP" dirty="0"/>
              <a:t>】</a:t>
            </a:r>
            <a:r>
              <a:rPr kumimoji="1" lang="ja-JP" altLang="en-US" dirty="0"/>
              <a:t>から②で保存した</a:t>
            </a:r>
            <a:r>
              <a:rPr kumimoji="1" lang="en-US" altLang="ja-JP" dirty="0"/>
              <a:t>CSV</a:t>
            </a:r>
            <a:r>
              <a:rPr kumimoji="1" lang="ja-JP" altLang="en-US" dirty="0"/>
              <a:t>を選択＞</a:t>
            </a:r>
            <a:r>
              <a:rPr lang="en-US" altLang="ja-JP" dirty="0"/>
              <a:t>【</a:t>
            </a:r>
            <a:r>
              <a:rPr lang="ja-JP" altLang="en-US" dirty="0"/>
              <a:t>取り込み開始</a:t>
            </a:r>
            <a:r>
              <a:rPr lang="en-US" altLang="ja-JP" dirty="0"/>
              <a:t>】</a:t>
            </a:r>
            <a:endParaRPr lang="ja-JP" altLang="en-US" dirty="0"/>
          </a:p>
          <a:p>
            <a:endParaRPr kumimoji="1" lang="en-US" altLang="ja-JP" dirty="0"/>
          </a:p>
        </p:txBody>
      </p:sp>
      <p:pic>
        <p:nvPicPr>
          <p:cNvPr id="4" name="図 3">
            <a:extLst>
              <a:ext uri="{FF2B5EF4-FFF2-40B4-BE49-F238E27FC236}">
                <a16:creationId xmlns:a16="http://schemas.microsoft.com/office/drawing/2014/main" id="{6E799066-1FFA-44D5-816B-39744C00150E}"/>
              </a:ext>
            </a:extLst>
          </p:cNvPr>
          <p:cNvPicPr>
            <a:picLocks noChangeAspect="1"/>
          </p:cNvPicPr>
          <p:nvPr/>
        </p:nvPicPr>
        <p:blipFill rotWithShape="1">
          <a:blip r:embed="rId2"/>
          <a:srcRect l="24260" t="16238" r="21931" b="5324"/>
          <a:stretch/>
        </p:blipFill>
        <p:spPr>
          <a:xfrm>
            <a:off x="21603" y="1536699"/>
            <a:ext cx="5688147" cy="4664076"/>
          </a:xfrm>
          <a:prstGeom prst="rect">
            <a:avLst/>
          </a:prstGeom>
        </p:spPr>
      </p:pic>
      <p:pic>
        <p:nvPicPr>
          <p:cNvPr id="5" name="図 4">
            <a:extLst>
              <a:ext uri="{FF2B5EF4-FFF2-40B4-BE49-F238E27FC236}">
                <a16:creationId xmlns:a16="http://schemas.microsoft.com/office/drawing/2014/main" id="{B3D2509B-B9B3-44D8-BBCA-CDD30639B3EB}"/>
              </a:ext>
            </a:extLst>
          </p:cNvPr>
          <p:cNvPicPr>
            <a:picLocks noChangeAspect="1"/>
          </p:cNvPicPr>
          <p:nvPr/>
        </p:nvPicPr>
        <p:blipFill rotWithShape="1">
          <a:blip r:embed="rId2"/>
          <a:srcRect l="24391" t="38244" r="52501" b="51956"/>
          <a:stretch/>
        </p:blipFill>
        <p:spPr>
          <a:xfrm>
            <a:off x="6622096" y="1847608"/>
            <a:ext cx="5257800" cy="1254331"/>
          </a:xfrm>
          <a:prstGeom prst="rect">
            <a:avLst/>
          </a:prstGeom>
        </p:spPr>
      </p:pic>
      <p:cxnSp>
        <p:nvCxnSpPr>
          <p:cNvPr id="10" name="直線コネクタ 9">
            <a:extLst>
              <a:ext uri="{FF2B5EF4-FFF2-40B4-BE49-F238E27FC236}">
                <a16:creationId xmlns:a16="http://schemas.microsoft.com/office/drawing/2014/main" id="{CF325038-9013-4DD5-8CEE-6E9559ABFE68}"/>
              </a:ext>
            </a:extLst>
          </p:cNvPr>
          <p:cNvCxnSpPr>
            <a:cxnSpLocks/>
          </p:cNvCxnSpPr>
          <p:nvPr/>
        </p:nvCxnSpPr>
        <p:spPr>
          <a:xfrm flipV="1">
            <a:off x="2066925" y="2555838"/>
            <a:ext cx="6696075" cy="625512"/>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0A51E130-97D6-4BEC-B37C-AB9DBF3E1323}"/>
              </a:ext>
            </a:extLst>
          </p:cNvPr>
          <p:cNvPicPr>
            <a:picLocks noChangeAspect="1"/>
          </p:cNvPicPr>
          <p:nvPr/>
        </p:nvPicPr>
        <p:blipFill rotWithShape="1">
          <a:blip r:embed="rId2"/>
          <a:srcRect l="66080" t="48683" r="21451" b="32949"/>
          <a:stretch/>
        </p:blipFill>
        <p:spPr>
          <a:xfrm>
            <a:off x="7441245" y="3545759"/>
            <a:ext cx="3569655" cy="2957863"/>
          </a:xfrm>
          <a:prstGeom prst="rect">
            <a:avLst/>
          </a:prstGeom>
        </p:spPr>
      </p:pic>
      <p:cxnSp>
        <p:nvCxnSpPr>
          <p:cNvPr id="20" name="直線コネクタ 19">
            <a:extLst>
              <a:ext uri="{FF2B5EF4-FFF2-40B4-BE49-F238E27FC236}">
                <a16:creationId xmlns:a16="http://schemas.microsoft.com/office/drawing/2014/main" id="{A3CA258E-2285-43D5-83AD-FAE6DE5F08FF}"/>
              </a:ext>
            </a:extLst>
          </p:cNvPr>
          <p:cNvCxnSpPr>
            <a:cxnSpLocks/>
          </p:cNvCxnSpPr>
          <p:nvPr/>
        </p:nvCxnSpPr>
        <p:spPr>
          <a:xfrm>
            <a:off x="5581650" y="4037012"/>
            <a:ext cx="2698750" cy="82708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05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3A793E-1B7F-4191-BECD-76C885415D34}"/>
              </a:ext>
            </a:extLst>
          </p:cNvPr>
          <p:cNvSpPr>
            <a:spLocks noGrp="1"/>
          </p:cNvSpPr>
          <p:nvPr>
            <p:ph type="title"/>
          </p:nvPr>
        </p:nvSpPr>
        <p:spPr>
          <a:xfrm>
            <a:off x="0" y="1"/>
            <a:ext cx="11353800" cy="681036"/>
          </a:xfrm>
        </p:spPr>
        <p:txBody>
          <a:bodyPr>
            <a:normAutofit fontScale="90000"/>
          </a:bodyPr>
          <a:lstStyle/>
          <a:p>
            <a:r>
              <a:rPr kumimoji="1" lang="ja-JP" altLang="en-US" dirty="0"/>
              <a:t>手順②</a:t>
            </a:r>
          </a:p>
        </p:txBody>
      </p:sp>
      <p:sp>
        <p:nvSpPr>
          <p:cNvPr id="3" name="コンテンツ プレースホルダー 2">
            <a:extLst>
              <a:ext uri="{FF2B5EF4-FFF2-40B4-BE49-F238E27FC236}">
                <a16:creationId xmlns:a16="http://schemas.microsoft.com/office/drawing/2014/main" id="{11A09451-051B-451B-B60C-403281DF32CB}"/>
              </a:ext>
            </a:extLst>
          </p:cNvPr>
          <p:cNvSpPr>
            <a:spLocks noGrp="1"/>
          </p:cNvSpPr>
          <p:nvPr>
            <p:ph idx="1"/>
          </p:nvPr>
        </p:nvSpPr>
        <p:spPr>
          <a:xfrm>
            <a:off x="0" y="520701"/>
            <a:ext cx="12192000" cy="977900"/>
          </a:xfrm>
        </p:spPr>
        <p:txBody>
          <a:bodyPr/>
          <a:lstStyle/>
          <a:p>
            <a:pPr marL="0" indent="0">
              <a:buNone/>
            </a:pPr>
            <a:r>
              <a:rPr kumimoji="1" lang="ja-JP" altLang="en-US" dirty="0"/>
              <a:t>まず</a:t>
            </a:r>
            <a:r>
              <a:rPr kumimoji="1" lang="en-US" altLang="ja-JP" dirty="0"/>
              <a:t>【</a:t>
            </a:r>
            <a:r>
              <a:rPr kumimoji="1" lang="ja-JP" altLang="en-US" dirty="0"/>
              <a:t>あす楽系</a:t>
            </a:r>
            <a:r>
              <a:rPr kumimoji="1" lang="en-US" altLang="ja-JP" dirty="0"/>
              <a:t>】</a:t>
            </a:r>
            <a:endParaRPr kumimoji="1" lang="ja-JP" altLang="en-US" dirty="0"/>
          </a:p>
        </p:txBody>
      </p:sp>
      <p:pic>
        <p:nvPicPr>
          <p:cNvPr id="4" name="図 3">
            <a:extLst>
              <a:ext uri="{FF2B5EF4-FFF2-40B4-BE49-F238E27FC236}">
                <a16:creationId xmlns:a16="http://schemas.microsoft.com/office/drawing/2014/main" id="{EC2E7594-E01E-497B-95AD-3C2E32375CB8}"/>
              </a:ext>
            </a:extLst>
          </p:cNvPr>
          <p:cNvPicPr>
            <a:picLocks noChangeAspect="1"/>
          </p:cNvPicPr>
          <p:nvPr/>
        </p:nvPicPr>
        <p:blipFill>
          <a:blip r:embed="rId2"/>
          <a:stretch>
            <a:fillRect/>
          </a:stretch>
        </p:blipFill>
        <p:spPr>
          <a:xfrm>
            <a:off x="0" y="1822450"/>
            <a:ext cx="7620000" cy="4286250"/>
          </a:xfrm>
          <a:prstGeom prst="rect">
            <a:avLst/>
          </a:prstGeom>
        </p:spPr>
      </p:pic>
      <p:pic>
        <p:nvPicPr>
          <p:cNvPr id="5" name="図 4">
            <a:extLst>
              <a:ext uri="{FF2B5EF4-FFF2-40B4-BE49-F238E27FC236}">
                <a16:creationId xmlns:a16="http://schemas.microsoft.com/office/drawing/2014/main" id="{AA7A6F1C-631B-4459-B98F-CCB11F2684FC}"/>
              </a:ext>
            </a:extLst>
          </p:cNvPr>
          <p:cNvPicPr>
            <a:picLocks noChangeAspect="1"/>
          </p:cNvPicPr>
          <p:nvPr/>
        </p:nvPicPr>
        <p:blipFill rotWithShape="1">
          <a:blip r:embed="rId2"/>
          <a:srcRect t="36551" r="94167" b="58333"/>
          <a:stretch/>
        </p:blipFill>
        <p:spPr>
          <a:xfrm>
            <a:off x="8011583" y="3297604"/>
            <a:ext cx="3136900" cy="1547446"/>
          </a:xfrm>
          <a:prstGeom prst="rect">
            <a:avLst/>
          </a:prstGeom>
        </p:spPr>
      </p:pic>
      <p:cxnSp>
        <p:nvCxnSpPr>
          <p:cNvPr id="10" name="直線コネクタ 9">
            <a:extLst>
              <a:ext uri="{FF2B5EF4-FFF2-40B4-BE49-F238E27FC236}">
                <a16:creationId xmlns:a16="http://schemas.microsoft.com/office/drawing/2014/main" id="{1A71F427-0DBB-45A6-B820-FF709CF872B8}"/>
              </a:ext>
            </a:extLst>
          </p:cNvPr>
          <p:cNvCxnSpPr>
            <a:cxnSpLocks/>
          </p:cNvCxnSpPr>
          <p:nvPr/>
        </p:nvCxnSpPr>
        <p:spPr>
          <a:xfrm>
            <a:off x="485775" y="3524250"/>
            <a:ext cx="8074025" cy="4413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82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676671-3424-4C82-8186-CF31818F4447}"/>
              </a:ext>
            </a:extLst>
          </p:cNvPr>
          <p:cNvSpPr>
            <a:spLocks noGrp="1"/>
          </p:cNvSpPr>
          <p:nvPr>
            <p:ph type="title"/>
          </p:nvPr>
        </p:nvSpPr>
        <p:spPr>
          <a:xfrm>
            <a:off x="0" y="1"/>
            <a:ext cx="11353800" cy="681036"/>
          </a:xfrm>
        </p:spPr>
        <p:txBody>
          <a:bodyPr>
            <a:normAutofit fontScale="90000"/>
          </a:bodyPr>
          <a:lstStyle/>
          <a:p>
            <a:r>
              <a:rPr lang="ja-JP" altLang="en-US" dirty="0"/>
              <a:t>⑤</a:t>
            </a:r>
            <a:endParaRPr kumimoji="1" lang="ja-JP" altLang="en-US" dirty="0"/>
          </a:p>
        </p:txBody>
      </p:sp>
      <p:sp>
        <p:nvSpPr>
          <p:cNvPr id="3" name="コンテンツ プレースホルダー 2">
            <a:extLst>
              <a:ext uri="{FF2B5EF4-FFF2-40B4-BE49-F238E27FC236}">
                <a16:creationId xmlns:a16="http://schemas.microsoft.com/office/drawing/2014/main" id="{D9BE2FF9-1310-43B2-A986-16F8BE4BD4D8}"/>
              </a:ext>
            </a:extLst>
          </p:cNvPr>
          <p:cNvSpPr>
            <a:spLocks noGrp="1"/>
          </p:cNvSpPr>
          <p:nvPr>
            <p:ph idx="1"/>
          </p:nvPr>
        </p:nvSpPr>
        <p:spPr>
          <a:xfrm>
            <a:off x="0" y="571501"/>
            <a:ext cx="12192000" cy="1003300"/>
          </a:xfrm>
        </p:spPr>
        <p:txBody>
          <a:bodyPr/>
          <a:lstStyle/>
          <a:p>
            <a:r>
              <a:rPr kumimoji="1" lang="en-US" altLang="ja-JP" dirty="0"/>
              <a:t>【</a:t>
            </a:r>
            <a:r>
              <a:rPr kumimoji="1" lang="ja-JP" altLang="en-US" dirty="0"/>
              <a:t>選択</a:t>
            </a:r>
            <a:r>
              <a:rPr kumimoji="1" lang="en-US" altLang="ja-JP" dirty="0"/>
              <a:t>】</a:t>
            </a:r>
            <a:r>
              <a:rPr kumimoji="1" lang="ja-JP" altLang="en-US" dirty="0"/>
              <a:t>で</a:t>
            </a:r>
            <a:r>
              <a:rPr kumimoji="1" lang="en-US" altLang="ja-JP" dirty="0"/>
              <a:t>【</a:t>
            </a:r>
            <a:r>
              <a:rPr kumimoji="1" lang="ja-JP" altLang="en-US" dirty="0"/>
              <a:t>全選択</a:t>
            </a:r>
            <a:r>
              <a:rPr kumimoji="1" lang="en-US" altLang="ja-JP" dirty="0"/>
              <a:t>】</a:t>
            </a:r>
            <a:r>
              <a:rPr kumimoji="1" lang="ja-JP" altLang="en-US" dirty="0"/>
              <a:t>して</a:t>
            </a:r>
            <a:r>
              <a:rPr kumimoji="1" lang="en-US" altLang="ja-JP" dirty="0"/>
              <a:t>【</a:t>
            </a:r>
            <a:r>
              <a:rPr kumimoji="1" lang="ja-JP" altLang="en-US" dirty="0"/>
              <a:t>複数行変更</a:t>
            </a:r>
            <a:r>
              <a:rPr kumimoji="1" lang="en-US" altLang="ja-JP" dirty="0"/>
              <a:t>】</a:t>
            </a:r>
            <a:endParaRPr kumimoji="1" lang="ja-JP" altLang="en-US" dirty="0"/>
          </a:p>
        </p:txBody>
      </p:sp>
      <p:pic>
        <p:nvPicPr>
          <p:cNvPr id="4" name="図 3">
            <a:extLst>
              <a:ext uri="{FF2B5EF4-FFF2-40B4-BE49-F238E27FC236}">
                <a16:creationId xmlns:a16="http://schemas.microsoft.com/office/drawing/2014/main" id="{43A47DB3-761E-427A-832A-71D5F84B6506}"/>
              </a:ext>
            </a:extLst>
          </p:cNvPr>
          <p:cNvPicPr>
            <a:picLocks noChangeAspect="1"/>
          </p:cNvPicPr>
          <p:nvPr/>
        </p:nvPicPr>
        <p:blipFill rotWithShape="1">
          <a:blip r:embed="rId2"/>
          <a:srcRect l="22796" t="12972" r="22507" b="14347"/>
          <a:stretch/>
        </p:blipFill>
        <p:spPr>
          <a:xfrm>
            <a:off x="0" y="1453852"/>
            <a:ext cx="5930408" cy="4432597"/>
          </a:xfrm>
          <a:prstGeom prst="rect">
            <a:avLst/>
          </a:prstGeom>
        </p:spPr>
      </p:pic>
      <p:pic>
        <p:nvPicPr>
          <p:cNvPr id="14" name="図 13">
            <a:extLst>
              <a:ext uri="{FF2B5EF4-FFF2-40B4-BE49-F238E27FC236}">
                <a16:creationId xmlns:a16="http://schemas.microsoft.com/office/drawing/2014/main" id="{1EEAFCA6-57BA-4B03-9A41-0ED700E2C225}"/>
              </a:ext>
            </a:extLst>
          </p:cNvPr>
          <p:cNvPicPr>
            <a:picLocks noChangeAspect="1"/>
          </p:cNvPicPr>
          <p:nvPr/>
        </p:nvPicPr>
        <p:blipFill rotWithShape="1">
          <a:blip r:embed="rId2"/>
          <a:srcRect l="23443" t="24852" r="66946" b="22415"/>
          <a:stretch/>
        </p:blipFill>
        <p:spPr>
          <a:xfrm>
            <a:off x="7874000" y="1574801"/>
            <a:ext cx="1638300" cy="5056133"/>
          </a:xfrm>
          <a:prstGeom prst="rect">
            <a:avLst/>
          </a:prstGeom>
        </p:spPr>
      </p:pic>
      <p:cxnSp>
        <p:nvCxnSpPr>
          <p:cNvPr id="20" name="直線コネクタ 19">
            <a:extLst>
              <a:ext uri="{FF2B5EF4-FFF2-40B4-BE49-F238E27FC236}">
                <a16:creationId xmlns:a16="http://schemas.microsoft.com/office/drawing/2014/main" id="{DC14E3A8-1B57-4978-85F3-8D7CE60C761E}"/>
              </a:ext>
            </a:extLst>
          </p:cNvPr>
          <p:cNvCxnSpPr>
            <a:cxnSpLocks/>
          </p:cNvCxnSpPr>
          <p:nvPr/>
        </p:nvCxnSpPr>
        <p:spPr>
          <a:xfrm>
            <a:off x="923925" y="5086350"/>
            <a:ext cx="7067550" cy="97155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E2CE1E4-2B24-4153-9076-253EDCF8C40B}"/>
              </a:ext>
            </a:extLst>
          </p:cNvPr>
          <p:cNvCxnSpPr>
            <a:cxnSpLocks/>
          </p:cNvCxnSpPr>
          <p:nvPr/>
        </p:nvCxnSpPr>
        <p:spPr>
          <a:xfrm flipV="1">
            <a:off x="923925" y="2000250"/>
            <a:ext cx="7810500" cy="468316"/>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810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1F17D-45F5-47AC-B6CF-7EC4DFA67D68}"/>
              </a:ext>
            </a:extLst>
          </p:cNvPr>
          <p:cNvSpPr>
            <a:spLocks noGrp="1"/>
          </p:cNvSpPr>
          <p:nvPr>
            <p:ph type="title"/>
          </p:nvPr>
        </p:nvSpPr>
        <p:spPr>
          <a:xfrm>
            <a:off x="0" y="1"/>
            <a:ext cx="11353800" cy="681036"/>
          </a:xfrm>
        </p:spPr>
        <p:txBody>
          <a:bodyPr>
            <a:normAutofit fontScale="90000"/>
          </a:bodyPr>
          <a:lstStyle/>
          <a:p>
            <a:r>
              <a:rPr lang="ja-JP" altLang="en-US" dirty="0"/>
              <a:t>⑥</a:t>
            </a:r>
            <a:endParaRPr kumimoji="1" lang="ja-JP" altLang="en-US" dirty="0"/>
          </a:p>
        </p:txBody>
      </p:sp>
      <p:sp>
        <p:nvSpPr>
          <p:cNvPr id="3" name="コンテンツ プレースホルダー 2">
            <a:extLst>
              <a:ext uri="{FF2B5EF4-FFF2-40B4-BE49-F238E27FC236}">
                <a16:creationId xmlns:a16="http://schemas.microsoft.com/office/drawing/2014/main" id="{055E14A7-354B-4DCE-B8E9-940BB20D2404}"/>
              </a:ext>
            </a:extLst>
          </p:cNvPr>
          <p:cNvSpPr>
            <a:spLocks noGrp="1"/>
          </p:cNvSpPr>
          <p:nvPr>
            <p:ph idx="1"/>
          </p:nvPr>
        </p:nvSpPr>
        <p:spPr>
          <a:xfrm>
            <a:off x="0" y="584201"/>
            <a:ext cx="12192000" cy="781740"/>
          </a:xfrm>
        </p:spPr>
        <p:txBody>
          <a:bodyPr>
            <a:normAutofit fontScale="62500" lnSpcReduction="20000"/>
          </a:bodyPr>
          <a:lstStyle/>
          <a:p>
            <a:r>
              <a:rPr kumimoji="1" lang="en-US" altLang="ja-JP" dirty="0"/>
              <a:t>【</a:t>
            </a:r>
            <a:r>
              <a:rPr kumimoji="1" lang="ja-JP" altLang="en-US" dirty="0"/>
              <a:t>品名</a:t>
            </a:r>
            <a:r>
              <a:rPr kumimoji="1" lang="en-US" altLang="ja-JP" dirty="0"/>
              <a:t>】</a:t>
            </a:r>
            <a:r>
              <a:rPr kumimoji="1" lang="ja-JP" altLang="en-US" dirty="0"/>
              <a:t>の</a:t>
            </a:r>
            <a:r>
              <a:rPr kumimoji="1" lang="en-US" altLang="ja-JP" dirty="0"/>
              <a:t>1</a:t>
            </a:r>
            <a:r>
              <a:rPr kumimoji="1" lang="ja-JP" altLang="en-US" dirty="0"/>
              <a:t>と</a:t>
            </a:r>
            <a:r>
              <a:rPr kumimoji="1" lang="en-US" altLang="ja-JP" dirty="0"/>
              <a:t>2</a:t>
            </a:r>
            <a:r>
              <a:rPr kumimoji="1" lang="ja-JP" altLang="en-US" dirty="0"/>
              <a:t>にチェックを入れて、</a:t>
            </a:r>
            <a:r>
              <a:rPr kumimoji="1" lang="en-US" altLang="ja-JP" dirty="0"/>
              <a:t>【</a:t>
            </a:r>
            <a:r>
              <a:rPr kumimoji="1" lang="ja-JP" altLang="en-US" dirty="0"/>
              <a:t>品名コード</a:t>
            </a:r>
            <a:r>
              <a:rPr kumimoji="1" lang="en-US" altLang="ja-JP" dirty="0"/>
              <a:t>】</a:t>
            </a:r>
            <a:r>
              <a:rPr kumimoji="1" lang="ja-JP" altLang="en-US" dirty="0"/>
              <a:t>欄に</a:t>
            </a:r>
            <a:r>
              <a:rPr kumimoji="1" lang="en-US" altLang="ja-JP" dirty="0"/>
              <a:t>【</a:t>
            </a:r>
            <a:r>
              <a:rPr kumimoji="1" lang="ja-JP" altLang="en-US" dirty="0"/>
              <a:t>お菓子</a:t>
            </a:r>
            <a:r>
              <a:rPr kumimoji="1" lang="en-US" altLang="ja-JP" dirty="0"/>
              <a:t>】</a:t>
            </a:r>
            <a:r>
              <a:rPr kumimoji="1" lang="ja-JP" altLang="en-US" dirty="0"/>
              <a:t>を選択し</a:t>
            </a:r>
            <a:r>
              <a:rPr kumimoji="1" lang="en-US" altLang="ja-JP" dirty="0"/>
              <a:t>【</a:t>
            </a:r>
            <a:r>
              <a:rPr kumimoji="1" lang="ja-JP" altLang="en-US" dirty="0"/>
              <a:t>請求先</a:t>
            </a:r>
            <a:r>
              <a:rPr kumimoji="1" lang="en-US" altLang="ja-JP" dirty="0"/>
              <a:t>】</a:t>
            </a:r>
            <a:r>
              <a:rPr kumimoji="1" lang="ja-JP" altLang="en-US" dirty="0" err="1"/>
              <a:t>にも</a:t>
            </a:r>
            <a:r>
              <a:rPr kumimoji="1" lang="ja-JP" altLang="en-US" dirty="0"/>
              <a:t>チェックを入れる</a:t>
            </a:r>
            <a:endParaRPr kumimoji="1" lang="en-US" altLang="ja-JP" dirty="0"/>
          </a:p>
          <a:p>
            <a:r>
              <a:rPr kumimoji="1" lang="en-US" altLang="ja-JP" dirty="0"/>
              <a:t>【</a:t>
            </a:r>
            <a:r>
              <a:rPr kumimoji="1" lang="ja-JP" altLang="en-US" dirty="0"/>
              <a:t>更新</a:t>
            </a:r>
            <a:r>
              <a:rPr kumimoji="1" lang="en-US" altLang="ja-JP" dirty="0"/>
              <a:t>】</a:t>
            </a:r>
            <a:r>
              <a:rPr kumimoji="1" lang="ja-JP" altLang="en-US" dirty="0"/>
              <a:t>クリック</a:t>
            </a:r>
            <a:endParaRPr kumimoji="1" lang="en-US" altLang="ja-JP" dirty="0"/>
          </a:p>
          <a:p>
            <a:endParaRPr kumimoji="1" lang="ja-JP" altLang="en-US" dirty="0"/>
          </a:p>
        </p:txBody>
      </p:sp>
      <p:pic>
        <p:nvPicPr>
          <p:cNvPr id="4" name="図 3">
            <a:extLst>
              <a:ext uri="{FF2B5EF4-FFF2-40B4-BE49-F238E27FC236}">
                <a16:creationId xmlns:a16="http://schemas.microsoft.com/office/drawing/2014/main" id="{06C75D85-2355-4CBF-90E6-1482D2012725}"/>
              </a:ext>
            </a:extLst>
          </p:cNvPr>
          <p:cNvPicPr>
            <a:picLocks noChangeAspect="1"/>
          </p:cNvPicPr>
          <p:nvPr/>
        </p:nvPicPr>
        <p:blipFill rotWithShape="1">
          <a:blip r:embed="rId2"/>
          <a:srcRect l="23325" t="21737" r="22035" b="11414"/>
          <a:stretch/>
        </p:blipFill>
        <p:spPr>
          <a:xfrm>
            <a:off x="101600" y="1727200"/>
            <a:ext cx="5702300" cy="3924300"/>
          </a:xfrm>
          <a:prstGeom prst="rect">
            <a:avLst/>
          </a:prstGeom>
        </p:spPr>
      </p:pic>
      <p:pic>
        <p:nvPicPr>
          <p:cNvPr id="24" name="図 23">
            <a:extLst>
              <a:ext uri="{FF2B5EF4-FFF2-40B4-BE49-F238E27FC236}">
                <a16:creationId xmlns:a16="http://schemas.microsoft.com/office/drawing/2014/main" id="{210B987C-B97C-4CDC-A691-9BC4700C51CB}"/>
              </a:ext>
            </a:extLst>
          </p:cNvPr>
          <p:cNvPicPr>
            <a:picLocks noChangeAspect="1"/>
          </p:cNvPicPr>
          <p:nvPr/>
        </p:nvPicPr>
        <p:blipFill rotWithShape="1">
          <a:blip r:embed="rId2"/>
          <a:srcRect l="28416" t="28815" r="60632" b="54286"/>
          <a:stretch/>
        </p:blipFill>
        <p:spPr>
          <a:xfrm>
            <a:off x="5817762" y="923514"/>
            <a:ext cx="2164188" cy="1878422"/>
          </a:xfrm>
          <a:prstGeom prst="rect">
            <a:avLst/>
          </a:prstGeom>
        </p:spPr>
      </p:pic>
      <p:pic>
        <p:nvPicPr>
          <p:cNvPr id="25" name="図 24">
            <a:extLst>
              <a:ext uri="{FF2B5EF4-FFF2-40B4-BE49-F238E27FC236}">
                <a16:creationId xmlns:a16="http://schemas.microsoft.com/office/drawing/2014/main" id="{B8E90D8B-367C-4A7A-B5D0-356B41C4C8B2}"/>
              </a:ext>
            </a:extLst>
          </p:cNvPr>
          <p:cNvPicPr>
            <a:picLocks noChangeAspect="1"/>
          </p:cNvPicPr>
          <p:nvPr/>
        </p:nvPicPr>
        <p:blipFill rotWithShape="1">
          <a:blip r:embed="rId2"/>
          <a:srcRect l="38432" t="27259" r="50000" b="58459"/>
          <a:stretch/>
        </p:blipFill>
        <p:spPr>
          <a:xfrm>
            <a:off x="8589160" y="1626779"/>
            <a:ext cx="2993238" cy="2078808"/>
          </a:xfrm>
          <a:prstGeom prst="rect">
            <a:avLst/>
          </a:prstGeom>
        </p:spPr>
      </p:pic>
      <p:cxnSp>
        <p:nvCxnSpPr>
          <p:cNvPr id="29" name="直線コネクタ 28">
            <a:extLst>
              <a:ext uri="{FF2B5EF4-FFF2-40B4-BE49-F238E27FC236}">
                <a16:creationId xmlns:a16="http://schemas.microsoft.com/office/drawing/2014/main" id="{014B4A0E-7E80-43B2-BF7D-6253FA6CA161}"/>
              </a:ext>
            </a:extLst>
          </p:cNvPr>
          <p:cNvCxnSpPr>
            <a:cxnSpLocks/>
          </p:cNvCxnSpPr>
          <p:nvPr/>
        </p:nvCxnSpPr>
        <p:spPr>
          <a:xfrm flipV="1">
            <a:off x="1270000" y="1705210"/>
            <a:ext cx="4235450" cy="74271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A7773DF-A243-432B-92BE-6E94A0678BBF}"/>
              </a:ext>
            </a:extLst>
          </p:cNvPr>
          <p:cNvCxnSpPr>
            <a:cxnSpLocks/>
          </p:cNvCxnSpPr>
          <p:nvPr/>
        </p:nvCxnSpPr>
        <p:spPr>
          <a:xfrm>
            <a:off x="2743200" y="2447925"/>
            <a:ext cx="7342579" cy="118048"/>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D8911BAA-88FD-4020-B52C-9D2A11F7FCED}"/>
              </a:ext>
            </a:extLst>
          </p:cNvPr>
          <p:cNvPicPr>
            <a:picLocks noChangeAspect="1"/>
          </p:cNvPicPr>
          <p:nvPr/>
        </p:nvPicPr>
        <p:blipFill rotWithShape="1">
          <a:blip r:embed="rId2"/>
          <a:srcRect l="63051" t="82898" r="27457" b="12559"/>
          <a:stretch/>
        </p:blipFill>
        <p:spPr>
          <a:xfrm>
            <a:off x="8589160" y="5479053"/>
            <a:ext cx="2108370" cy="567634"/>
          </a:xfrm>
          <a:prstGeom prst="rect">
            <a:avLst/>
          </a:prstGeom>
        </p:spPr>
      </p:pic>
      <p:cxnSp>
        <p:nvCxnSpPr>
          <p:cNvPr id="40" name="直線コネクタ 39">
            <a:extLst>
              <a:ext uri="{FF2B5EF4-FFF2-40B4-BE49-F238E27FC236}">
                <a16:creationId xmlns:a16="http://schemas.microsoft.com/office/drawing/2014/main" id="{BE37A2A1-346C-45DC-A82C-F63D303D8707}"/>
              </a:ext>
            </a:extLst>
          </p:cNvPr>
          <p:cNvCxnSpPr>
            <a:cxnSpLocks/>
          </p:cNvCxnSpPr>
          <p:nvPr/>
        </p:nvCxnSpPr>
        <p:spPr>
          <a:xfrm>
            <a:off x="5248275" y="5534025"/>
            <a:ext cx="3340885" cy="208706"/>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53824F-4BFA-4D35-91AD-DDE549FB9D89}"/>
              </a:ext>
            </a:extLst>
          </p:cNvPr>
          <p:cNvCxnSpPr>
            <a:cxnSpLocks/>
            <a:endCxn id="20" idx="1"/>
          </p:cNvCxnSpPr>
          <p:nvPr/>
        </p:nvCxnSpPr>
        <p:spPr>
          <a:xfrm>
            <a:off x="1270000" y="4098030"/>
            <a:ext cx="5262956" cy="15224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6A145802-7F31-49E7-8F90-E44E12539FF0}"/>
              </a:ext>
            </a:extLst>
          </p:cNvPr>
          <p:cNvPicPr>
            <a:picLocks noChangeAspect="1"/>
          </p:cNvPicPr>
          <p:nvPr/>
        </p:nvPicPr>
        <p:blipFill rotWithShape="1">
          <a:blip r:embed="rId2"/>
          <a:srcRect l="30079" t="58731" r="64628" b="34941"/>
          <a:stretch/>
        </p:blipFill>
        <p:spPr>
          <a:xfrm>
            <a:off x="6532956" y="3522661"/>
            <a:ext cx="2164188" cy="1455231"/>
          </a:xfrm>
          <a:prstGeom prst="rect">
            <a:avLst/>
          </a:prstGeom>
        </p:spPr>
      </p:pic>
    </p:spTree>
    <p:extLst>
      <p:ext uri="{BB962C8B-B14F-4D97-AF65-F5344CB8AC3E}">
        <p14:creationId xmlns:p14="http://schemas.microsoft.com/office/powerpoint/2010/main" val="4181682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45D10-DA19-445B-8BBA-5927DCFF889A}"/>
              </a:ext>
            </a:extLst>
          </p:cNvPr>
          <p:cNvSpPr>
            <a:spLocks noGrp="1"/>
          </p:cNvSpPr>
          <p:nvPr>
            <p:ph type="title"/>
          </p:nvPr>
        </p:nvSpPr>
        <p:spPr>
          <a:xfrm>
            <a:off x="0" y="1"/>
            <a:ext cx="11353800" cy="681036"/>
          </a:xfrm>
        </p:spPr>
        <p:txBody>
          <a:bodyPr>
            <a:normAutofit fontScale="90000"/>
          </a:bodyPr>
          <a:lstStyle/>
          <a:p>
            <a:r>
              <a:rPr lang="ja-JP" altLang="en-US" dirty="0"/>
              <a:t>⑦</a:t>
            </a:r>
            <a:endParaRPr kumimoji="1" lang="ja-JP" altLang="en-US" dirty="0"/>
          </a:p>
        </p:txBody>
      </p:sp>
      <p:sp>
        <p:nvSpPr>
          <p:cNvPr id="3" name="コンテンツ プレースホルダー 2">
            <a:extLst>
              <a:ext uri="{FF2B5EF4-FFF2-40B4-BE49-F238E27FC236}">
                <a16:creationId xmlns:a16="http://schemas.microsoft.com/office/drawing/2014/main" id="{0B4E3F75-6F7D-40D0-ADFA-258C19E6684E}"/>
              </a:ext>
            </a:extLst>
          </p:cNvPr>
          <p:cNvSpPr>
            <a:spLocks noGrp="1"/>
          </p:cNvSpPr>
          <p:nvPr>
            <p:ph idx="1"/>
          </p:nvPr>
        </p:nvSpPr>
        <p:spPr>
          <a:xfrm>
            <a:off x="0" y="508001"/>
            <a:ext cx="12192000" cy="1117600"/>
          </a:xfrm>
        </p:spPr>
        <p:txBody>
          <a:bodyPr/>
          <a:lstStyle/>
          <a:p>
            <a:r>
              <a:rPr lang="ja-JP" altLang="en-US" dirty="0"/>
              <a:t>修正必要になっている項目の</a:t>
            </a:r>
            <a:r>
              <a:rPr lang="en-US" altLang="ja-JP" dirty="0"/>
              <a:t>【</a:t>
            </a:r>
            <a:r>
              <a:rPr lang="ja-JP" altLang="en-US" dirty="0"/>
              <a:t>編集</a:t>
            </a:r>
            <a:r>
              <a:rPr lang="en-US" altLang="ja-JP" dirty="0"/>
              <a:t>】</a:t>
            </a:r>
            <a:r>
              <a:rPr lang="ja-JP" altLang="en-US" dirty="0"/>
              <a:t>をクリック</a:t>
            </a:r>
            <a:endParaRPr kumimoji="1" lang="ja-JP" altLang="en-US" dirty="0"/>
          </a:p>
        </p:txBody>
      </p:sp>
      <p:pic>
        <p:nvPicPr>
          <p:cNvPr id="4" name="図 3">
            <a:extLst>
              <a:ext uri="{FF2B5EF4-FFF2-40B4-BE49-F238E27FC236}">
                <a16:creationId xmlns:a16="http://schemas.microsoft.com/office/drawing/2014/main" id="{92F7AF29-3FA9-4EB3-BCBF-F301123FC2B4}"/>
              </a:ext>
            </a:extLst>
          </p:cNvPr>
          <p:cNvPicPr>
            <a:picLocks noChangeAspect="1"/>
          </p:cNvPicPr>
          <p:nvPr/>
        </p:nvPicPr>
        <p:blipFill rotWithShape="1">
          <a:blip r:embed="rId2"/>
          <a:srcRect l="3749" t="5324" r="1771" b="5324"/>
          <a:stretch/>
        </p:blipFill>
        <p:spPr>
          <a:xfrm>
            <a:off x="0" y="1727201"/>
            <a:ext cx="5759449" cy="3063875"/>
          </a:xfrm>
          <a:prstGeom prst="rect">
            <a:avLst/>
          </a:prstGeom>
        </p:spPr>
      </p:pic>
      <p:pic>
        <p:nvPicPr>
          <p:cNvPr id="6" name="図 5">
            <a:extLst>
              <a:ext uri="{FF2B5EF4-FFF2-40B4-BE49-F238E27FC236}">
                <a16:creationId xmlns:a16="http://schemas.microsoft.com/office/drawing/2014/main" id="{13D52316-8568-45D7-B913-8A4144EFF50E}"/>
              </a:ext>
            </a:extLst>
          </p:cNvPr>
          <p:cNvPicPr>
            <a:picLocks noChangeAspect="1"/>
          </p:cNvPicPr>
          <p:nvPr/>
        </p:nvPicPr>
        <p:blipFill rotWithShape="1">
          <a:blip r:embed="rId2"/>
          <a:srcRect l="23957" t="66806" r="55209" b="19491"/>
          <a:stretch/>
        </p:blipFill>
        <p:spPr>
          <a:xfrm>
            <a:off x="6685148" y="4551599"/>
            <a:ext cx="4668652" cy="1727400"/>
          </a:xfrm>
          <a:prstGeom prst="rect">
            <a:avLst/>
          </a:prstGeom>
        </p:spPr>
      </p:pic>
      <p:cxnSp>
        <p:nvCxnSpPr>
          <p:cNvPr id="10" name="直線コネクタ 9">
            <a:extLst>
              <a:ext uri="{FF2B5EF4-FFF2-40B4-BE49-F238E27FC236}">
                <a16:creationId xmlns:a16="http://schemas.microsoft.com/office/drawing/2014/main" id="{F75B04A7-294D-4BC4-90D1-53402DAE7DBA}"/>
              </a:ext>
            </a:extLst>
          </p:cNvPr>
          <p:cNvCxnSpPr>
            <a:cxnSpLocks/>
          </p:cNvCxnSpPr>
          <p:nvPr/>
        </p:nvCxnSpPr>
        <p:spPr>
          <a:xfrm>
            <a:off x="2000250" y="4095750"/>
            <a:ext cx="6508750" cy="116205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30B29800-5D2C-47E3-A5BC-3ADE504D5431}"/>
              </a:ext>
            </a:extLst>
          </p:cNvPr>
          <p:cNvPicPr>
            <a:picLocks noChangeAspect="1"/>
          </p:cNvPicPr>
          <p:nvPr/>
        </p:nvPicPr>
        <p:blipFill rotWithShape="1">
          <a:blip r:embed="rId2"/>
          <a:srcRect l="41337" t="31389" r="49080" b="57804"/>
          <a:stretch/>
        </p:blipFill>
        <p:spPr>
          <a:xfrm>
            <a:off x="7454899" y="1181331"/>
            <a:ext cx="3543301" cy="2247669"/>
          </a:xfrm>
          <a:prstGeom prst="rect">
            <a:avLst/>
          </a:prstGeom>
        </p:spPr>
      </p:pic>
      <p:cxnSp>
        <p:nvCxnSpPr>
          <p:cNvPr id="22" name="直線コネクタ 21">
            <a:extLst>
              <a:ext uri="{FF2B5EF4-FFF2-40B4-BE49-F238E27FC236}">
                <a16:creationId xmlns:a16="http://schemas.microsoft.com/office/drawing/2014/main" id="{CC9222F8-56E4-4D65-A958-65A1B672B87A}"/>
              </a:ext>
            </a:extLst>
          </p:cNvPr>
          <p:cNvCxnSpPr>
            <a:cxnSpLocks/>
          </p:cNvCxnSpPr>
          <p:nvPr/>
        </p:nvCxnSpPr>
        <p:spPr>
          <a:xfrm flipV="1">
            <a:off x="2847975" y="2783907"/>
            <a:ext cx="5165725" cy="64513"/>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949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B778FA-CFA6-4F9D-B673-D17B423BA901}"/>
              </a:ext>
            </a:extLst>
          </p:cNvPr>
          <p:cNvSpPr>
            <a:spLocks noGrp="1"/>
          </p:cNvSpPr>
          <p:nvPr>
            <p:ph type="title"/>
          </p:nvPr>
        </p:nvSpPr>
        <p:spPr>
          <a:xfrm>
            <a:off x="0" y="1"/>
            <a:ext cx="11353800" cy="681036"/>
          </a:xfrm>
        </p:spPr>
        <p:txBody>
          <a:bodyPr>
            <a:normAutofit fontScale="90000"/>
          </a:bodyPr>
          <a:lstStyle/>
          <a:p>
            <a:r>
              <a:rPr lang="ja-JP" altLang="en-US" dirty="0"/>
              <a:t>⑧</a:t>
            </a:r>
            <a:endParaRPr kumimoji="1" lang="ja-JP" altLang="en-US" dirty="0"/>
          </a:p>
        </p:txBody>
      </p:sp>
      <p:sp>
        <p:nvSpPr>
          <p:cNvPr id="3" name="コンテンツ プレースホルダー 2">
            <a:extLst>
              <a:ext uri="{FF2B5EF4-FFF2-40B4-BE49-F238E27FC236}">
                <a16:creationId xmlns:a16="http://schemas.microsoft.com/office/drawing/2014/main" id="{B28CF6E0-F877-499C-AD3F-E57F9B796336}"/>
              </a:ext>
            </a:extLst>
          </p:cNvPr>
          <p:cNvSpPr>
            <a:spLocks noGrp="1"/>
          </p:cNvSpPr>
          <p:nvPr>
            <p:ph idx="1"/>
          </p:nvPr>
        </p:nvSpPr>
        <p:spPr>
          <a:xfrm>
            <a:off x="0" y="546101"/>
            <a:ext cx="12192000" cy="825499"/>
          </a:xfrm>
        </p:spPr>
        <p:txBody>
          <a:bodyPr>
            <a:normAutofit fontScale="25000" lnSpcReduction="20000"/>
          </a:bodyPr>
          <a:lstStyle/>
          <a:p>
            <a:r>
              <a:rPr kumimoji="1" lang="ja-JP" altLang="en-US" dirty="0"/>
              <a:t>修正必要箇所を修正</a:t>
            </a:r>
            <a:endParaRPr kumimoji="1" lang="en-US" altLang="ja-JP" dirty="0"/>
          </a:p>
          <a:p>
            <a:pPr marL="0" indent="0">
              <a:buNone/>
            </a:pPr>
            <a:r>
              <a:rPr kumimoji="1" lang="en-US" altLang="ja-JP" dirty="0">
                <a:solidFill>
                  <a:srgbClr val="FF0000"/>
                </a:solidFill>
              </a:rPr>
              <a:t>※【</a:t>
            </a:r>
            <a:r>
              <a:rPr kumimoji="1" lang="ja-JP" altLang="en-US" dirty="0">
                <a:solidFill>
                  <a:srgbClr val="FF0000"/>
                </a:solidFill>
              </a:rPr>
              <a:t>希望日指定</a:t>
            </a:r>
            <a:r>
              <a:rPr kumimoji="1" lang="en-US" altLang="ja-JP" dirty="0">
                <a:solidFill>
                  <a:srgbClr val="FF0000"/>
                </a:solidFill>
              </a:rPr>
              <a:t>】</a:t>
            </a:r>
            <a:r>
              <a:rPr kumimoji="1" lang="ja-JP" altLang="en-US" dirty="0">
                <a:solidFill>
                  <a:srgbClr val="FF0000"/>
                </a:solidFill>
              </a:rPr>
              <a:t>を動かす場合は</a:t>
            </a:r>
            <a:r>
              <a:rPr kumimoji="1" lang="en-US" altLang="ja-JP" dirty="0">
                <a:solidFill>
                  <a:srgbClr val="FF0000"/>
                </a:solidFill>
              </a:rPr>
              <a:t>NE</a:t>
            </a:r>
            <a:r>
              <a:rPr kumimoji="1" lang="ja-JP" altLang="en-US" dirty="0">
                <a:solidFill>
                  <a:srgbClr val="FF0000"/>
                </a:solidFill>
              </a:rPr>
              <a:t> や各モールの管理画面開いてお客様の希望日ではない事を確認してから動かす。</a:t>
            </a:r>
            <a:endParaRPr kumimoji="1" lang="en-US" altLang="ja-JP" dirty="0">
              <a:solidFill>
                <a:srgbClr val="FF0000"/>
              </a:solidFill>
            </a:endParaRPr>
          </a:p>
          <a:p>
            <a:pPr marL="0" indent="0">
              <a:buNone/>
            </a:pPr>
            <a:r>
              <a:rPr lang="en-US" altLang="ja-JP" dirty="0">
                <a:solidFill>
                  <a:srgbClr val="FF0000"/>
                </a:solidFill>
              </a:rPr>
              <a:t>※</a:t>
            </a:r>
            <a:r>
              <a:rPr lang="ja-JP" altLang="en-US" dirty="0">
                <a:solidFill>
                  <a:srgbClr val="FF0000"/>
                </a:solidFill>
              </a:rPr>
              <a:t>基本的には</a:t>
            </a:r>
            <a:r>
              <a:rPr lang="en-US" altLang="ja-JP" dirty="0">
                <a:solidFill>
                  <a:srgbClr val="FF0000"/>
                </a:solidFill>
              </a:rPr>
              <a:t>【</a:t>
            </a:r>
            <a:r>
              <a:rPr lang="ja-JP" altLang="en-US" dirty="0">
                <a:solidFill>
                  <a:srgbClr val="FF0000"/>
                </a:solidFill>
              </a:rPr>
              <a:t>希望日指定</a:t>
            </a:r>
            <a:r>
              <a:rPr lang="en-US" altLang="ja-JP" dirty="0">
                <a:solidFill>
                  <a:srgbClr val="FF0000"/>
                </a:solidFill>
              </a:rPr>
              <a:t>】</a:t>
            </a:r>
            <a:r>
              <a:rPr lang="ja-JP" altLang="en-US" dirty="0">
                <a:solidFill>
                  <a:srgbClr val="FF0000"/>
                </a:solidFill>
              </a:rPr>
              <a:t>ではなく</a:t>
            </a:r>
            <a:r>
              <a:rPr lang="en-US" altLang="ja-JP" dirty="0">
                <a:solidFill>
                  <a:srgbClr val="FF0000"/>
                </a:solidFill>
              </a:rPr>
              <a:t>【</a:t>
            </a:r>
            <a:r>
              <a:rPr lang="ja-JP" altLang="en-US" dirty="0">
                <a:solidFill>
                  <a:srgbClr val="FF0000"/>
                </a:solidFill>
              </a:rPr>
              <a:t>出荷予定日</a:t>
            </a:r>
            <a:r>
              <a:rPr lang="en-US" altLang="ja-JP" dirty="0">
                <a:solidFill>
                  <a:srgbClr val="FF0000"/>
                </a:solidFill>
              </a:rPr>
              <a:t>】</a:t>
            </a:r>
            <a:r>
              <a:rPr lang="ja-JP" altLang="en-US" dirty="0">
                <a:solidFill>
                  <a:srgbClr val="FF0000"/>
                </a:solidFill>
              </a:rPr>
              <a:t>を動かすほうが確認等が不要になるので好ましい。</a:t>
            </a:r>
            <a:endParaRPr lang="en-US" altLang="ja-JP" dirty="0">
              <a:solidFill>
                <a:srgbClr val="FF0000"/>
              </a:solidFill>
            </a:endParaRPr>
          </a:p>
          <a:p>
            <a:pPr marL="0" indent="0">
              <a:buNone/>
            </a:pPr>
            <a:r>
              <a:rPr kumimoji="1" lang="en-US" altLang="ja-JP" dirty="0">
                <a:solidFill>
                  <a:srgbClr val="FF0000"/>
                </a:solidFill>
              </a:rPr>
              <a:t>※</a:t>
            </a:r>
            <a:r>
              <a:rPr kumimoji="1" lang="ja-JP" altLang="en-US" dirty="0">
                <a:solidFill>
                  <a:srgbClr val="FF0000"/>
                </a:solidFill>
              </a:rPr>
              <a:t>送り先が国外の場合は発送できないので送り主の住所をコピーして貼り付ける。</a:t>
            </a:r>
            <a:endParaRPr kumimoji="1" lang="en-US" altLang="ja-JP" dirty="0">
              <a:solidFill>
                <a:srgbClr val="FF0000"/>
              </a:solidFill>
            </a:endParaRPr>
          </a:p>
          <a:p>
            <a:endParaRPr kumimoji="1" lang="ja-JP" altLang="en-US" dirty="0"/>
          </a:p>
        </p:txBody>
      </p:sp>
      <p:pic>
        <p:nvPicPr>
          <p:cNvPr id="4" name="図 3">
            <a:extLst>
              <a:ext uri="{FF2B5EF4-FFF2-40B4-BE49-F238E27FC236}">
                <a16:creationId xmlns:a16="http://schemas.microsoft.com/office/drawing/2014/main" id="{1E70F03D-6DFD-4E76-BF46-D5C67017967A}"/>
              </a:ext>
            </a:extLst>
          </p:cNvPr>
          <p:cNvPicPr>
            <a:picLocks noChangeAspect="1"/>
          </p:cNvPicPr>
          <p:nvPr/>
        </p:nvPicPr>
        <p:blipFill rotWithShape="1">
          <a:blip r:embed="rId2"/>
          <a:srcRect l="22965" t="22223" r="33721" b="11987"/>
          <a:stretch/>
        </p:blipFill>
        <p:spPr>
          <a:xfrm>
            <a:off x="0" y="1371600"/>
            <a:ext cx="3390900" cy="2897098"/>
          </a:xfrm>
          <a:prstGeom prst="rect">
            <a:avLst/>
          </a:prstGeom>
        </p:spPr>
      </p:pic>
      <p:pic>
        <p:nvPicPr>
          <p:cNvPr id="5" name="図 4">
            <a:extLst>
              <a:ext uri="{FF2B5EF4-FFF2-40B4-BE49-F238E27FC236}">
                <a16:creationId xmlns:a16="http://schemas.microsoft.com/office/drawing/2014/main" id="{B3A4D461-009A-4F23-90CC-6D063D981287}"/>
              </a:ext>
            </a:extLst>
          </p:cNvPr>
          <p:cNvPicPr>
            <a:picLocks noChangeAspect="1"/>
          </p:cNvPicPr>
          <p:nvPr/>
        </p:nvPicPr>
        <p:blipFill rotWithShape="1">
          <a:blip r:embed="rId3"/>
          <a:srcRect l="23451" t="23009" r="33407" b="12389"/>
          <a:stretch/>
        </p:blipFill>
        <p:spPr>
          <a:xfrm>
            <a:off x="101600" y="4268698"/>
            <a:ext cx="2844800" cy="2396197"/>
          </a:xfrm>
          <a:prstGeom prst="rect">
            <a:avLst/>
          </a:prstGeom>
        </p:spPr>
      </p:pic>
      <p:pic>
        <p:nvPicPr>
          <p:cNvPr id="8" name="図 7">
            <a:extLst>
              <a:ext uri="{FF2B5EF4-FFF2-40B4-BE49-F238E27FC236}">
                <a16:creationId xmlns:a16="http://schemas.microsoft.com/office/drawing/2014/main" id="{19096A60-02B9-46A1-BF22-4B9FA386A177}"/>
              </a:ext>
            </a:extLst>
          </p:cNvPr>
          <p:cNvPicPr>
            <a:picLocks noChangeAspect="1"/>
          </p:cNvPicPr>
          <p:nvPr/>
        </p:nvPicPr>
        <p:blipFill rotWithShape="1">
          <a:blip r:embed="rId2"/>
          <a:srcRect l="23563" t="56596" r="42157" b="29615"/>
          <a:stretch/>
        </p:blipFill>
        <p:spPr>
          <a:xfrm>
            <a:off x="3967992" y="1606491"/>
            <a:ext cx="6006315" cy="1359018"/>
          </a:xfrm>
          <a:prstGeom prst="rect">
            <a:avLst/>
          </a:prstGeom>
        </p:spPr>
      </p:pic>
      <p:pic>
        <p:nvPicPr>
          <p:cNvPr id="9" name="図 8">
            <a:extLst>
              <a:ext uri="{FF2B5EF4-FFF2-40B4-BE49-F238E27FC236}">
                <a16:creationId xmlns:a16="http://schemas.microsoft.com/office/drawing/2014/main" id="{513D078F-C5B8-4A3D-9B80-A66FB69D83D6}"/>
              </a:ext>
            </a:extLst>
          </p:cNvPr>
          <p:cNvPicPr>
            <a:picLocks noChangeAspect="1"/>
          </p:cNvPicPr>
          <p:nvPr/>
        </p:nvPicPr>
        <p:blipFill rotWithShape="1">
          <a:blip r:embed="rId3"/>
          <a:srcRect l="34609" t="60163" r="44821" b="13746"/>
          <a:stretch/>
        </p:blipFill>
        <p:spPr>
          <a:xfrm>
            <a:off x="4700475" y="3134392"/>
            <a:ext cx="5405550" cy="3856683"/>
          </a:xfrm>
          <a:prstGeom prst="rect">
            <a:avLst/>
          </a:prstGeom>
        </p:spPr>
      </p:pic>
      <p:cxnSp>
        <p:nvCxnSpPr>
          <p:cNvPr id="13" name="直線コネクタ 12">
            <a:extLst>
              <a:ext uri="{FF2B5EF4-FFF2-40B4-BE49-F238E27FC236}">
                <a16:creationId xmlns:a16="http://schemas.microsoft.com/office/drawing/2014/main" id="{A00C8E90-3109-4C0D-95E5-9D837FA49822}"/>
              </a:ext>
            </a:extLst>
          </p:cNvPr>
          <p:cNvCxnSpPr>
            <a:cxnSpLocks/>
          </p:cNvCxnSpPr>
          <p:nvPr/>
        </p:nvCxnSpPr>
        <p:spPr>
          <a:xfrm flipV="1">
            <a:off x="2085975" y="2286000"/>
            <a:ext cx="5061445" cy="91440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650391B-5067-48B4-94D9-162D23F8BBAD}"/>
              </a:ext>
            </a:extLst>
          </p:cNvPr>
          <p:cNvCxnSpPr>
            <a:cxnSpLocks/>
          </p:cNvCxnSpPr>
          <p:nvPr/>
        </p:nvCxnSpPr>
        <p:spPr>
          <a:xfrm flipV="1">
            <a:off x="2276475" y="6146800"/>
            <a:ext cx="6880225" cy="9207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591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D446F-BBB1-409D-B245-7A543D17CA78}"/>
              </a:ext>
            </a:extLst>
          </p:cNvPr>
          <p:cNvSpPr>
            <a:spLocks noGrp="1"/>
          </p:cNvSpPr>
          <p:nvPr>
            <p:ph type="title"/>
          </p:nvPr>
        </p:nvSpPr>
        <p:spPr>
          <a:xfrm>
            <a:off x="0" y="0"/>
            <a:ext cx="11353800" cy="681037"/>
          </a:xfrm>
        </p:spPr>
        <p:txBody>
          <a:bodyPr>
            <a:normAutofit fontScale="90000"/>
          </a:bodyPr>
          <a:lstStyle/>
          <a:p>
            <a:r>
              <a:rPr lang="ja-JP" altLang="en-US" dirty="0"/>
              <a:t>⑨</a:t>
            </a:r>
            <a:endParaRPr kumimoji="1" lang="ja-JP" altLang="en-US" dirty="0"/>
          </a:p>
        </p:txBody>
      </p:sp>
      <p:sp>
        <p:nvSpPr>
          <p:cNvPr id="3" name="コンテンツ プレースホルダー 2">
            <a:extLst>
              <a:ext uri="{FF2B5EF4-FFF2-40B4-BE49-F238E27FC236}">
                <a16:creationId xmlns:a16="http://schemas.microsoft.com/office/drawing/2014/main" id="{E051CF57-E120-452B-B25B-DC85849B4690}"/>
              </a:ext>
            </a:extLst>
          </p:cNvPr>
          <p:cNvSpPr>
            <a:spLocks noGrp="1"/>
          </p:cNvSpPr>
          <p:nvPr>
            <p:ph idx="1"/>
          </p:nvPr>
        </p:nvSpPr>
        <p:spPr>
          <a:xfrm>
            <a:off x="0" y="546101"/>
            <a:ext cx="12192000" cy="1308100"/>
          </a:xfrm>
        </p:spPr>
        <p:txBody>
          <a:bodyPr/>
          <a:lstStyle/>
          <a:p>
            <a:r>
              <a:rPr kumimoji="1" lang="ja-JP" altLang="en-US" dirty="0"/>
              <a:t>修正が出来たら</a:t>
            </a:r>
            <a:r>
              <a:rPr kumimoji="1" lang="en-US" altLang="ja-JP" dirty="0"/>
              <a:t>【</a:t>
            </a:r>
            <a:r>
              <a:rPr kumimoji="1" lang="ja-JP" altLang="en-US" dirty="0"/>
              <a:t>印刷内容の確認へ</a:t>
            </a:r>
            <a:r>
              <a:rPr kumimoji="1" lang="en-US" altLang="ja-JP" dirty="0"/>
              <a:t>】</a:t>
            </a:r>
            <a:r>
              <a:rPr kumimoji="1" lang="ja-JP" altLang="en-US" dirty="0"/>
              <a:t>クリック</a:t>
            </a:r>
            <a:endParaRPr kumimoji="1" lang="en-US" altLang="ja-JP" dirty="0"/>
          </a:p>
          <a:p>
            <a:r>
              <a:rPr lang="ja-JP" altLang="en-US" dirty="0"/>
              <a:t>保存して別の</a:t>
            </a:r>
            <a:r>
              <a:rPr lang="en-US" altLang="ja-JP" dirty="0"/>
              <a:t>PC</a:t>
            </a:r>
            <a:r>
              <a:rPr lang="ja-JP" altLang="en-US" dirty="0"/>
              <a:t>で印刷する場合などの場合は</a:t>
            </a:r>
            <a:r>
              <a:rPr lang="en-US" altLang="ja-JP" dirty="0"/>
              <a:t>【</a:t>
            </a:r>
            <a:r>
              <a:rPr lang="ja-JP" altLang="en-US" dirty="0"/>
              <a:t>保存</a:t>
            </a:r>
            <a:r>
              <a:rPr lang="en-US" altLang="ja-JP" dirty="0"/>
              <a:t>】</a:t>
            </a:r>
            <a:endParaRPr kumimoji="1" lang="ja-JP" altLang="en-US" dirty="0"/>
          </a:p>
        </p:txBody>
      </p:sp>
      <p:pic>
        <p:nvPicPr>
          <p:cNvPr id="4" name="図 3">
            <a:extLst>
              <a:ext uri="{FF2B5EF4-FFF2-40B4-BE49-F238E27FC236}">
                <a16:creationId xmlns:a16="http://schemas.microsoft.com/office/drawing/2014/main" id="{B3134351-9EC1-4B8C-BF51-7A40822330D8}"/>
              </a:ext>
            </a:extLst>
          </p:cNvPr>
          <p:cNvPicPr>
            <a:picLocks noChangeAspect="1"/>
          </p:cNvPicPr>
          <p:nvPr/>
        </p:nvPicPr>
        <p:blipFill rotWithShape="1">
          <a:blip r:embed="rId2"/>
          <a:srcRect l="25182" t="13875" r="23412" b="13977"/>
          <a:stretch/>
        </p:blipFill>
        <p:spPr>
          <a:xfrm>
            <a:off x="0" y="1727200"/>
            <a:ext cx="6273800" cy="4953000"/>
          </a:xfrm>
          <a:prstGeom prst="rect">
            <a:avLst/>
          </a:prstGeom>
        </p:spPr>
      </p:pic>
      <p:pic>
        <p:nvPicPr>
          <p:cNvPr id="6" name="図 5">
            <a:extLst>
              <a:ext uri="{FF2B5EF4-FFF2-40B4-BE49-F238E27FC236}">
                <a16:creationId xmlns:a16="http://schemas.microsoft.com/office/drawing/2014/main" id="{3AAD2681-1C53-4A0F-885B-DB170498BD67}"/>
              </a:ext>
            </a:extLst>
          </p:cNvPr>
          <p:cNvPicPr>
            <a:picLocks noChangeAspect="1"/>
          </p:cNvPicPr>
          <p:nvPr/>
        </p:nvPicPr>
        <p:blipFill rotWithShape="1">
          <a:blip r:embed="rId2"/>
          <a:srcRect l="66598" t="78438" r="23412" b="13977"/>
          <a:stretch/>
        </p:blipFill>
        <p:spPr>
          <a:xfrm>
            <a:off x="8318500" y="4296567"/>
            <a:ext cx="3311912" cy="1414465"/>
          </a:xfrm>
          <a:prstGeom prst="rect">
            <a:avLst/>
          </a:prstGeom>
        </p:spPr>
      </p:pic>
      <p:cxnSp>
        <p:nvCxnSpPr>
          <p:cNvPr id="14" name="直線コネクタ 13">
            <a:extLst>
              <a:ext uri="{FF2B5EF4-FFF2-40B4-BE49-F238E27FC236}">
                <a16:creationId xmlns:a16="http://schemas.microsoft.com/office/drawing/2014/main" id="{E298DD98-BDE3-4227-9B5A-E1D5B04DB1F8}"/>
              </a:ext>
            </a:extLst>
          </p:cNvPr>
          <p:cNvCxnSpPr>
            <a:cxnSpLocks/>
            <a:endCxn id="6" idx="1"/>
          </p:cNvCxnSpPr>
          <p:nvPr/>
        </p:nvCxnSpPr>
        <p:spPr>
          <a:xfrm flipV="1">
            <a:off x="6273800" y="5003800"/>
            <a:ext cx="2044700" cy="1308099"/>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3543F599-16F5-4254-8299-7EE5508EB34D}"/>
              </a:ext>
            </a:extLst>
          </p:cNvPr>
          <p:cNvPicPr>
            <a:picLocks noChangeAspect="1"/>
          </p:cNvPicPr>
          <p:nvPr/>
        </p:nvPicPr>
        <p:blipFill rotWithShape="1">
          <a:blip r:embed="rId2"/>
          <a:srcRect l="56088" t="78438" r="33506" b="14158"/>
          <a:stretch/>
        </p:blipFill>
        <p:spPr>
          <a:xfrm>
            <a:off x="7937500" y="2344188"/>
            <a:ext cx="3840526" cy="1536939"/>
          </a:xfrm>
          <a:prstGeom prst="rect">
            <a:avLst/>
          </a:prstGeom>
        </p:spPr>
      </p:pic>
      <p:cxnSp>
        <p:nvCxnSpPr>
          <p:cNvPr id="22" name="直線コネクタ 21">
            <a:extLst>
              <a:ext uri="{FF2B5EF4-FFF2-40B4-BE49-F238E27FC236}">
                <a16:creationId xmlns:a16="http://schemas.microsoft.com/office/drawing/2014/main" id="{7D7AB056-E557-492B-AF22-8C9E2D0CA210}"/>
              </a:ext>
            </a:extLst>
          </p:cNvPr>
          <p:cNvCxnSpPr>
            <a:cxnSpLocks/>
          </p:cNvCxnSpPr>
          <p:nvPr/>
        </p:nvCxnSpPr>
        <p:spPr>
          <a:xfrm flipV="1">
            <a:off x="4410075" y="3250140"/>
            <a:ext cx="3704245" cy="296016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162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24C7DF-F25B-4448-80C9-CF51FE58AB9F}"/>
              </a:ext>
            </a:extLst>
          </p:cNvPr>
          <p:cNvSpPr>
            <a:spLocks noGrp="1"/>
          </p:cNvSpPr>
          <p:nvPr>
            <p:ph type="title"/>
          </p:nvPr>
        </p:nvSpPr>
        <p:spPr>
          <a:xfrm>
            <a:off x="0" y="1"/>
            <a:ext cx="11353800" cy="681036"/>
          </a:xfrm>
        </p:spPr>
        <p:txBody>
          <a:bodyPr>
            <a:normAutofit fontScale="90000"/>
          </a:bodyPr>
          <a:lstStyle/>
          <a:p>
            <a:r>
              <a:rPr lang="ja-JP" altLang="en-US" dirty="0"/>
              <a:t>⑩</a:t>
            </a:r>
            <a:endParaRPr kumimoji="1" lang="ja-JP" altLang="en-US" dirty="0"/>
          </a:p>
        </p:txBody>
      </p:sp>
      <p:sp>
        <p:nvSpPr>
          <p:cNvPr id="3" name="コンテンツ プレースホルダー 2">
            <a:extLst>
              <a:ext uri="{FF2B5EF4-FFF2-40B4-BE49-F238E27FC236}">
                <a16:creationId xmlns:a16="http://schemas.microsoft.com/office/drawing/2014/main" id="{F93E3741-0266-4568-8151-3CD27447578C}"/>
              </a:ext>
            </a:extLst>
          </p:cNvPr>
          <p:cNvSpPr>
            <a:spLocks noGrp="1"/>
          </p:cNvSpPr>
          <p:nvPr>
            <p:ph idx="1"/>
          </p:nvPr>
        </p:nvSpPr>
        <p:spPr>
          <a:xfrm>
            <a:off x="0" y="546101"/>
            <a:ext cx="12192000" cy="1028700"/>
          </a:xfrm>
        </p:spPr>
        <p:txBody>
          <a:bodyPr/>
          <a:lstStyle/>
          <a:p>
            <a:r>
              <a:rPr kumimoji="1" lang="ja-JP" altLang="en-US" dirty="0"/>
              <a:t>ヤマト</a:t>
            </a:r>
            <a:r>
              <a:rPr kumimoji="1" lang="en-US" altLang="ja-JP" dirty="0"/>
              <a:t>B2</a:t>
            </a:r>
            <a:r>
              <a:rPr kumimoji="1" lang="ja-JP" altLang="en-US" dirty="0"/>
              <a:t>クラウドの</a:t>
            </a:r>
            <a:r>
              <a:rPr kumimoji="1" lang="en-US" altLang="ja-JP" dirty="0"/>
              <a:t>【</a:t>
            </a:r>
            <a:r>
              <a:rPr kumimoji="1" lang="ja-JP" altLang="en-US" dirty="0"/>
              <a:t>保存分の発行</a:t>
            </a:r>
            <a:r>
              <a:rPr kumimoji="1" lang="en-US" altLang="ja-JP" dirty="0"/>
              <a:t>】</a:t>
            </a:r>
            <a:r>
              <a:rPr kumimoji="1" lang="ja-JP" altLang="en-US" dirty="0"/>
              <a:t>クリック</a:t>
            </a:r>
          </a:p>
        </p:txBody>
      </p:sp>
      <p:pic>
        <p:nvPicPr>
          <p:cNvPr id="4" name="図 3">
            <a:extLst>
              <a:ext uri="{FF2B5EF4-FFF2-40B4-BE49-F238E27FC236}">
                <a16:creationId xmlns:a16="http://schemas.microsoft.com/office/drawing/2014/main" id="{82837627-7496-4AB4-B69E-68C8826C28FD}"/>
              </a:ext>
            </a:extLst>
          </p:cNvPr>
          <p:cNvPicPr>
            <a:picLocks noChangeAspect="1"/>
          </p:cNvPicPr>
          <p:nvPr/>
        </p:nvPicPr>
        <p:blipFill rotWithShape="1">
          <a:blip r:embed="rId2"/>
          <a:srcRect l="3859" t="5530" r="1526" b="4608"/>
          <a:stretch/>
        </p:blipFill>
        <p:spPr>
          <a:xfrm>
            <a:off x="139700" y="1574800"/>
            <a:ext cx="6061805" cy="3238499"/>
          </a:xfrm>
          <a:prstGeom prst="rect">
            <a:avLst/>
          </a:prstGeom>
        </p:spPr>
      </p:pic>
      <p:pic>
        <p:nvPicPr>
          <p:cNvPr id="5" name="図 4">
            <a:extLst>
              <a:ext uri="{FF2B5EF4-FFF2-40B4-BE49-F238E27FC236}">
                <a16:creationId xmlns:a16="http://schemas.microsoft.com/office/drawing/2014/main" id="{5F4271D9-E557-4EA2-B3B9-AA72F8DC47E9}"/>
              </a:ext>
            </a:extLst>
          </p:cNvPr>
          <p:cNvPicPr>
            <a:picLocks noChangeAspect="1"/>
          </p:cNvPicPr>
          <p:nvPr/>
        </p:nvPicPr>
        <p:blipFill rotWithShape="1">
          <a:blip r:embed="rId2"/>
          <a:srcRect l="42574" t="49932" r="40378" b="40201"/>
          <a:stretch/>
        </p:blipFill>
        <p:spPr>
          <a:xfrm>
            <a:off x="6251765" y="2654300"/>
            <a:ext cx="5773070" cy="1879599"/>
          </a:xfrm>
          <a:prstGeom prst="rect">
            <a:avLst/>
          </a:prstGeom>
        </p:spPr>
      </p:pic>
      <p:cxnSp>
        <p:nvCxnSpPr>
          <p:cNvPr id="10" name="直線コネクタ 9">
            <a:extLst>
              <a:ext uri="{FF2B5EF4-FFF2-40B4-BE49-F238E27FC236}">
                <a16:creationId xmlns:a16="http://schemas.microsoft.com/office/drawing/2014/main" id="{FDB3B44D-5578-44A8-AF28-BCDCB80EF903}"/>
              </a:ext>
            </a:extLst>
          </p:cNvPr>
          <p:cNvCxnSpPr>
            <a:cxnSpLocks/>
            <a:endCxn id="5" idx="1"/>
          </p:cNvCxnSpPr>
          <p:nvPr/>
        </p:nvCxnSpPr>
        <p:spPr>
          <a:xfrm>
            <a:off x="3686175" y="3343275"/>
            <a:ext cx="2565590" cy="2508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983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7D26D5-F2EE-4714-B2D2-22E1F5147681}"/>
              </a:ext>
            </a:extLst>
          </p:cNvPr>
          <p:cNvSpPr>
            <a:spLocks noGrp="1"/>
          </p:cNvSpPr>
          <p:nvPr>
            <p:ph type="title"/>
          </p:nvPr>
        </p:nvSpPr>
        <p:spPr>
          <a:xfrm>
            <a:off x="0" y="1"/>
            <a:ext cx="11353800" cy="681036"/>
          </a:xfrm>
        </p:spPr>
        <p:txBody>
          <a:bodyPr>
            <a:normAutofit fontScale="90000"/>
          </a:bodyPr>
          <a:lstStyle/>
          <a:p>
            <a:r>
              <a:rPr lang="ja-JP" altLang="en-US" dirty="0"/>
              <a:t>⑪</a:t>
            </a:r>
            <a:endParaRPr kumimoji="1" lang="ja-JP" altLang="en-US" dirty="0"/>
          </a:p>
        </p:txBody>
      </p:sp>
      <p:sp>
        <p:nvSpPr>
          <p:cNvPr id="3" name="コンテンツ プレースホルダー 2">
            <a:extLst>
              <a:ext uri="{FF2B5EF4-FFF2-40B4-BE49-F238E27FC236}">
                <a16:creationId xmlns:a16="http://schemas.microsoft.com/office/drawing/2014/main" id="{5561F1B7-0AD4-4697-BE31-CBF9FA528E4B}"/>
              </a:ext>
            </a:extLst>
          </p:cNvPr>
          <p:cNvSpPr>
            <a:spLocks noGrp="1"/>
          </p:cNvSpPr>
          <p:nvPr>
            <p:ph idx="1"/>
          </p:nvPr>
        </p:nvSpPr>
        <p:spPr>
          <a:xfrm>
            <a:off x="0" y="571500"/>
            <a:ext cx="12192000" cy="939891"/>
          </a:xfrm>
        </p:spPr>
        <p:txBody>
          <a:bodyPr>
            <a:normAutofit/>
          </a:bodyPr>
          <a:lstStyle/>
          <a:p>
            <a:r>
              <a:rPr kumimoji="1" lang="en-US" altLang="ja-JP" dirty="0"/>
              <a:t>【</a:t>
            </a:r>
            <a:r>
              <a:rPr kumimoji="1" lang="ja-JP" altLang="en-US" dirty="0"/>
              <a:t>出荷日</a:t>
            </a:r>
            <a:r>
              <a:rPr kumimoji="1" lang="en-US" altLang="ja-JP" dirty="0"/>
              <a:t>】</a:t>
            </a:r>
            <a:r>
              <a:rPr kumimoji="1" lang="ja-JP" altLang="en-US" dirty="0"/>
              <a:t>を当日に選択して</a:t>
            </a:r>
            <a:r>
              <a:rPr kumimoji="1" lang="en-US" altLang="ja-JP" dirty="0"/>
              <a:t>【</a:t>
            </a:r>
            <a:r>
              <a:rPr kumimoji="1" lang="ja-JP" altLang="en-US" dirty="0"/>
              <a:t>検索</a:t>
            </a:r>
            <a:r>
              <a:rPr kumimoji="1" lang="en-US" altLang="ja-JP" dirty="0"/>
              <a:t>】</a:t>
            </a:r>
            <a:r>
              <a:rPr kumimoji="1" lang="ja-JP" altLang="en-US" dirty="0"/>
              <a:t>クリック</a:t>
            </a:r>
          </a:p>
        </p:txBody>
      </p:sp>
      <p:pic>
        <p:nvPicPr>
          <p:cNvPr id="4" name="図 3">
            <a:extLst>
              <a:ext uri="{FF2B5EF4-FFF2-40B4-BE49-F238E27FC236}">
                <a16:creationId xmlns:a16="http://schemas.microsoft.com/office/drawing/2014/main" id="{EBC7DB48-A244-4CF2-8725-16629B43E6AE}"/>
              </a:ext>
            </a:extLst>
          </p:cNvPr>
          <p:cNvPicPr>
            <a:picLocks noChangeAspect="1"/>
          </p:cNvPicPr>
          <p:nvPr/>
        </p:nvPicPr>
        <p:blipFill rotWithShape="1">
          <a:blip r:embed="rId2"/>
          <a:srcRect l="22828" t="13200" r="22778" b="25106"/>
          <a:stretch/>
        </p:blipFill>
        <p:spPr>
          <a:xfrm>
            <a:off x="26151" y="1638345"/>
            <a:ext cx="5613399" cy="3581310"/>
          </a:xfrm>
          <a:prstGeom prst="rect">
            <a:avLst/>
          </a:prstGeom>
        </p:spPr>
      </p:pic>
      <p:pic>
        <p:nvPicPr>
          <p:cNvPr id="5" name="コンテンツ プレースホルダー 4">
            <a:extLst>
              <a:ext uri="{FF2B5EF4-FFF2-40B4-BE49-F238E27FC236}">
                <a16:creationId xmlns:a16="http://schemas.microsoft.com/office/drawing/2014/main" id="{717D5DFA-8534-42BB-B71A-365B691F6F4D}"/>
              </a:ext>
            </a:extLst>
          </p:cNvPr>
          <p:cNvPicPr>
            <a:picLocks noChangeAspect="1"/>
          </p:cNvPicPr>
          <p:nvPr/>
        </p:nvPicPr>
        <p:blipFill rotWithShape="1">
          <a:blip r:embed="rId2"/>
          <a:srcRect l="48637" t="41108" r="36079" b="55039"/>
          <a:stretch/>
        </p:blipFill>
        <p:spPr>
          <a:xfrm>
            <a:off x="5906253" y="3249674"/>
            <a:ext cx="5955547" cy="844451"/>
          </a:xfrm>
          <a:prstGeom prst="rect">
            <a:avLst/>
          </a:prstGeom>
        </p:spPr>
      </p:pic>
      <p:cxnSp>
        <p:nvCxnSpPr>
          <p:cNvPr id="11" name="直線コネクタ 10">
            <a:extLst>
              <a:ext uri="{FF2B5EF4-FFF2-40B4-BE49-F238E27FC236}">
                <a16:creationId xmlns:a16="http://schemas.microsoft.com/office/drawing/2014/main" id="{B0BA3B80-88CA-4362-99CC-FCAC211CBDE4}"/>
              </a:ext>
            </a:extLst>
          </p:cNvPr>
          <p:cNvCxnSpPr>
            <a:cxnSpLocks/>
          </p:cNvCxnSpPr>
          <p:nvPr/>
        </p:nvCxnSpPr>
        <p:spPr>
          <a:xfrm>
            <a:off x="4408700" y="3429000"/>
            <a:ext cx="4951200" cy="36985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17CD2F4E-6A89-43B7-A091-602B27510897}"/>
              </a:ext>
            </a:extLst>
          </p:cNvPr>
          <p:cNvPicPr>
            <a:picLocks noChangeAspect="1"/>
          </p:cNvPicPr>
          <p:nvPr/>
        </p:nvPicPr>
        <p:blipFill rotWithShape="1">
          <a:blip r:embed="rId2"/>
          <a:srcRect l="67197" t="50034" r="22778" b="43483"/>
          <a:stretch/>
        </p:blipFill>
        <p:spPr>
          <a:xfrm>
            <a:off x="7284203" y="4705752"/>
            <a:ext cx="4151394" cy="1510127"/>
          </a:xfrm>
          <a:prstGeom prst="rect">
            <a:avLst/>
          </a:prstGeom>
        </p:spPr>
      </p:pic>
    </p:spTree>
    <p:extLst>
      <p:ext uri="{BB962C8B-B14F-4D97-AF65-F5344CB8AC3E}">
        <p14:creationId xmlns:p14="http://schemas.microsoft.com/office/powerpoint/2010/main" val="1536049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4171C7-0ACE-402E-9C2F-C3B064F5018F}"/>
              </a:ext>
            </a:extLst>
          </p:cNvPr>
          <p:cNvSpPr>
            <a:spLocks noGrp="1"/>
          </p:cNvSpPr>
          <p:nvPr>
            <p:ph type="title"/>
          </p:nvPr>
        </p:nvSpPr>
        <p:spPr>
          <a:xfrm>
            <a:off x="0" y="1"/>
            <a:ext cx="11353800" cy="681036"/>
          </a:xfrm>
        </p:spPr>
        <p:txBody>
          <a:bodyPr>
            <a:normAutofit fontScale="90000"/>
          </a:bodyPr>
          <a:lstStyle/>
          <a:p>
            <a:r>
              <a:rPr lang="ja-JP" altLang="en-US" dirty="0"/>
              <a:t>⑫</a:t>
            </a:r>
            <a:endParaRPr kumimoji="1" lang="ja-JP" altLang="en-US" dirty="0"/>
          </a:p>
        </p:txBody>
      </p:sp>
      <p:sp>
        <p:nvSpPr>
          <p:cNvPr id="3" name="コンテンツ プレースホルダー 2">
            <a:extLst>
              <a:ext uri="{FF2B5EF4-FFF2-40B4-BE49-F238E27FC236}">
                <a16:creationId xmlns:a16="http://schemas.microsoft.com/office/drawing/2014/main" id="{13934CD6-422B-4688-B06A-C39298A2621C}"/>
              </a:ext>
            </a:extLst>
          </p:cNvPr>
          <p:cNvSpPr>
            <a:spLocks noGrp="1"/>
          </p:cNvSpPr>
          <p:nvPr>
            <p:ph idx="1"/>
          </p:nvPr>
        </p:nvSpPr>
        <p:spPr>
          <a:xfrm>
            <a:off x="-1" y="528507"/>
            <a:ext cx="12122093" cy="1518408"/>
          </a:xfrm>
        </p:spPr>
        <p:txBody>
          <a:bodyPr>
            <a:normAutofit fontScale="62500" lnSpcReduction="20000"/>
          </a:bodyPr>
          <a:lstStyle/>
          <a:p>
            <a:r>
              <a:rPr kumimoji="1" lang="ja-JP" altLang="en-US" dirty="0"/>
              <a:t>検索で出て来たら下記の</a:t>
            </a:r>
            <a:r>
              <a:rPr kumimoji="1" lang="en-US" altLang="ja-JP" dirty="0"/>
              <a:t>【</a:t>
            </a:r>
            <a:r>
              <a:rPr kumimoji="1" lang="ja-JP" altLang="en-US" dirty="0"/>
              <a:t>印刷</a:t>
            </a:r>
            <a:r>
              <a:rPr kumimoji="1" lang="en-US" altLang="ja-JP" dirty="0"/>
              <a:t>】</a:t>
            </a:r>
            <a:r>
              <a:rPr kumimoji="1" lang="ja-JP" altLang="en-US" dirty="0"/>
              <a:t>を進んで、内容</a:t>
            </a:r>
            <a:r>
              <a:rPr lang="ja-JP" altLang="en-US" dirty="0"/>
              <a:t>は</a:t>
            </a:r>
            <a:r>
              <a:rPr lang="en-US" altLang="ja-JP" dirty="0"/>
              <a:t>【</a:t>
            </a:r>
            <a:r>
              <a:rPr lang="ja-JP" altLang="en-US" dirty="0"/>
              <a:t>コピー機</a:t>
            </a:r>
            <a:r>
              <a:rPr lang="en-US" altLang="ja-JP" dirty="0"/>
              <a:t>】</a:t>
            </a:r>
            <a:r>
              <a:rPr lang="ja-JP" altLang="en-US" dirty="0"/>
              <a:t>があっているかと</a:t>
            </a:r>
            <a:r>
              <a:rPr lang="en-US" altLang="ja-JP" dirty="0"/>
              <a:t>【A4</a:t>
            </a:r>
            <a:r>
              <a:rPr lang="ja-JP" altLang="en-US" dirty="0"/>
              <a:t>サイズ</a:t>
            </a:r>
            <a:r>
              <a:rPr lang="en-US" altLang="ja-JP" dirty="0"/>
              <a:t>】</a:t>
            </a:r>
            <a:r>
              <a:rPr lang="ja-JP" altLang="en-US" dirty="0"/>
              <a:t>になってるかを確かめる。</a:t>
            </a:r>
            <a:endParaRPr lang="en-US" altLang="ja-JP" dirty="0"/>
          </a:p>
          <a:p>
            <a:r>
              <a:rPr lang="en-US" altLang="ja-JP" dirty="0"/>
              <a:t>【</a:t>
            </a:r>
            <a:r>
              <a:rPr lang="ja-JP" altLang="en-US" dirty="0"/>
              <a:t>印刷</a:t>
            </a:r>
            <a:r>
              <a:rPr lang="en-US" altLang="ja-JP" dirty="0"/>
              <a:t>】</a:t>
            </a:r>
            <a:r>
              <a:rPr lang="ja-JP" altLang="en-US" dirty="0"/>
              <a:t>クリック</a:t>
            </a:r>
            <a:endParaRPr lang="en-US" altLang="ja-JP" dirty="0"/>
          </a:p>
          <a:p>
            <a:pPr marL="0" indent="0">
              <a:buNone/>
            </a:pPr>
            <a:r>
              <a:rPr lang="en-US" altLang="ja-JP" dirty="0">
                <a:solidFill>
                  <a:srgbClr val="FF0000"/>
                </a:solidFill>
              </a:rPr>
              <a:t>※</a:t>
            </a:r>
            <a:r>
              <a:rPr lang="ja-JP" altLang="en-US" dirty="0">
                <a:solidFill>
                  <a:srgbClr val="FF0000"/>
                </a:solidFill>
              </a:rPr>
              <a:t>プリンターに入れる紙は方向気を付ける！！</a:t>
            </a:r>
            <a:endParaRPr lang="en-US" altLang="ja-JP" dirty="0">
              <a:solidFill>
                <a:srgbClr val="FF0000"/>
              </a:solidFill>
            </a:endParaRPr>
          </a:p>
          <a:p>
            <a:pPr marL="0" indent="0">
              <a:buNone/>
            </a:pPr>
            <a:r>
              <a:rPr lang="ja-JP" altLang="en-US" dirty="0">
                <a:solidFill>
                  <a:srgbClr val="FF0000"/>
                </a:solidFill>
              </a:rPr>
              <a:t>　　</a:t>
            </a:r>
            <a:r>
              <a:rPr lang="en-US" altLang="ja-JP" dirty="0">
                <a:solidFill>
                  <a:srgbClr val="FF0000"/>
                </a:solidFill>
              </a:rPr>
              <a:t>【</a:t>
            </a:r>
            <a:r>
              <a:rPr lang="ja-JP" altLang="en-US" dirty="0">
                <a:solidFill>
                  <a:srgbClr val="FF0000"/>
                </a:solidFill>
              </a:rPr>
              <a:t>ヤマト運輸株式会社</a:t>
            </a:r>
            <a:r>
              <a:rPr lang="en-US" altLang="ja-JP" dirty="0">
                <a:solidFill>
                  <a:srgbClr val="FF0000"/>
                </a:solidFill>
              </a:rPr>
              <a:t>】</a:t>
            </a:r>
            <a:r>
              <a:rPr lang="ja-JP" altLang="en-US" dirty="0">
                <a:solidFill>
                  <a:srgbClr val="FF0000"/>
                </a:solidFill>
              </a:rPr>
              <a:t>が読めるように持って、手前に反転させてプリンターに入れる。</a:t>
            </a:r>
          </a:p>
          <a:p>
            <a:endParaRPr kumimoji="1" lang="ja-JP" altLang="en-US" dirty="0"/>
          </a:p>
        </p:txBody>
      </p:sp>
    </p:spTree>
    <p:extLst>
      <p:ext uri="{BB962C8B-B14F-4D97-AF65-F5344CB8AC3E}">
        <p14:creationId xmlns:p14="http://schemas.microsoft.com/office/powerpoint/2010/main" val="1010669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06714-F136-4F6D-B9F9-58DD6F36985F}"/>
              </a:ext>
            </a:extLst>
          </p:cNvPr>
          <p:cNvSpPr>
            <a:spLocks noGrp="1"/>
          </p:cNvSpPr>
          <p:nvPr>
            <p:ph type="title"/>
          </p:nvPr>
        </p:nvSpPr>
        <p:spPr>
          <a:xfrm>
            <a:off x="0" y="1"/>
            <a:ext cx="12192000" cy="805342"/>
          </a:xfrm>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4ACC9208-EF9C-4B68-968C-10F689DB4005}"/>
              </a:ext>
            </a:extLst>
          </p:cNvPr>
          <p:cNvSpPr>
            <a:spLocks noGrp="1"/>
          </p:cNvSpPr>
          <p:nvPr>
            <p:ph idx="1"/>
          </p:nvPr>
        </p:nvSpPr>
        <p:spPr>
          <a:xfrm>
            <a:off x="-1" y="805343"/>
            <a:ext cx="12191999" cy="981512"/>
          </a:xfrm>
        </p:spPr>
        <p:txBody>
          <a:bodyPr/>
          <a:lstStyle/>
          <a:p>
            <a:endParaRPr kumimoji="1" lang="ja-JP" altLang="en-US" dirty="0"/>
          </a:p>
        </p:txBody>
      </p:sp>
    </p:spTree>
    <p:extLst>
      <p:ext uri="{BB962C8B-B14F-4D97-AF65-F5344CB8AC3E}">
        <p14:creationId xmlns:p14="http://schemas.microsoft.com/office/powerpoint/2010/main" val="672835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06714-F136-4F6D-B9F9-58DD6F36985F}"/>
              </a:ext>
            </a:extLst>
          </p:cNvPr>
          <p:cNvSpPr>
            <a:spLocks noGrp="1"/>
          </p:cNvSpPr>
          <p:nvPr>
            <p:ph type="title"/>
          </p:nvPr>
        </p:nvSpPr>
        <p:spPr>
          <a:xfrm>
            <a:off x="0" y="1"/>
            <a:ext cx="12192000" cy="805342"/>
          </a:xfrm>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4ACC9208-EF9C-4B68-968C-10F689DB4005}"/>
              </a:ext>
            </a:extLst>
          </p:cNvPr>
          <p:cNvSpPr>
            <a:spLocks noGrp="1"/>
          </p:cNvSpPr>
          <p:nvPr>
            <p:ph idx="1"/>
          </p:nvPr>
        </p:nvSpPr>
        <p:spPr>
          <a:xfrm>
            <a:off x="-1" y="805343"/>
            <a:ext cx="12191999" cy="981512"/>
          </a:xfrm>
        </p:spPr>
        <p:txBody>
          <a:bodyPr/>
          <a:lstStyle/>
          <a:p>
            <a:endParaRPr kumimoji="1" lang="ja-JP" altLang="en-US" dirty="0"/>
          </a:p>
        </p:txBody>
      </p:sp>
    </p:spTree>
    <p:extLst>
      <p:ext uri="{BB962C8B-B14F-4D97-AF65-F5344CB8AC3E}">
        <p14:creationId xmlns:p14="http://schemas.microsoft.com/office/powerpoint/2010/main" val="3278618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46E7B4-3287-4E39-B572-66824E5C4D77}"/>
              </a:ext>
            </a:extLst>
          </p:cNvPr>
          <p:cNvSpPr>
            <a:spLocks noGrp="1"/>
          </p:cNvSpPr>
          <p:nvPr>
            <p:ph type="title"/>
          </p:nvPr>
        </p:nvSpPr>
        <p:spPr>
          <a:xfrm>
            <a:off x="0" y="1"/>
            <a:ext cx="11353800" cy="681036"/>
          </a:xfrm>
        </p:spPr>
        <p:txBody>
          <a:bodyPr>
            <a:normAutofit fontScale="90000"/>
          </a:bodyPr>
          <a:lstStyle/>
          <a:p>
            <a:r>
              <a:rPr kumimoji="1" lang="ja-JP" altLang="en-US" dirty="0"/>
              <a:t>手順③</a:t>
            </a:r>
          </a:p>
        </p:txBody>
      </p:sp>
      <p:sp>
        <p:nvSpPr>
          <p:cNvPr id="3" name="コンテンツ プレースホルダー 2">
            <a:extLst>
              <a:ext uri="{FF2B5EF4-FFF2-40B4-BE49-F238E27FC236}">
                <a16:creationId xmlns:a16="http://schemas.microsoft.com/office/drawing/2014/main" id="{8F2896C1-4C72-4412-9100-BF2FA4A54929}"/>
              </a:ext>
            </a:extLst>
          </p:cNvPr>
          <p:cNvSpPr>
            <a:spLocks noGrp="1"/>
          </p:cNvSpPr>
          <p:nvPr>
            <p:ph idx="1"/>
          </p:nvPr>
        </p:nvSpPr>
        <p:spPr>
          <a:xfrm>
            <a:off x="0" y="577057"/>
            <a:ext cx="12192000" cy="1010444"/>
          </a:xfrm>
        </p:spPr>
        <p:txBody>
          <a:bodyPr/>
          <a:lstStyle/>
          <a:p>
            <a:pPr marL="0" indent="0">
              <a:buNone/>
            </a:pPr>
            <a:r>
              <a:rPr kumimoji="1" lang="en-US" altLang="ja-JP" dirty="0"/>
              <a:t>【</a:t>
            </a:r>
            <a:r>
              <a:rPr kumimoji="1" lang="ja-JP" altLang="en-US" dirty="0"/>
              <a:t>店舗</a:t>
            </a:r>
            <a:r>
              <a:rPr kumimoji="1" lang="en-US" altLang="ja-JP" dirty="0"/>
              <a:t>】</a:t>
            </a:r>
            <a:r>
              <a:rPr kumimoji="1" lang="ja-JP" altLang="en-US" dirty="0"/>
              <a:t>の欄がすべて楽天になっているか確認し、</a:t>
            </a:r>
            <a:r>
              <a:rPr kumimoji="1" lang="en-US" altLang="ja-JP" dirty="0"/>
              <a:t>【</a:t>
            </a:r>
            <a:r>
              <a:rPr lang="ja-JP" altLang="en-US" dirty="0"/>
              <a:t>全て選択</a:t>
            </a:r>
            <a:r>
              <a:rPr kumimoji="1" lang="en-US" altLang="ja-JP" dirty="0"/>
              <a:t>】</a:t>
            </a:r>
            <a:endParaRPr kumimoji="1" lang="ja-JP" altLang="en-US" dirty="0"/>
          </a:p>
        </p:txBody>
      </p:sp>
      <p:pic>
        <p:nvPicPr>
          <p:cNvPr id="4" name="図 3">
            <a:extLst>
              <a:ext uri="{FF2B5EF4-FFF2-40B4-BE49-F238E27FC236}">
                <a16:creationId xmlns:a16="http://schemas.microsoft.com/office/drawing/2014/main" id="{6769986A-0981-4E2E-A0C3-192E6699605A}"/>
              </a:ext>
            </a:extLst>
          </p:cNvPr>
          <p:cNvPicPr>
            <a:picLocks noChangeAspect="1"/>
          </p:cNvPicPr>
          <p:nvPr/>
        </p:nvPicPr>
        <p:blipFill>
          <a:blip r:embed="rId2"/>
          <a:stretch>
            <a:fillRect/>
          </a:stretch>
        </p:blipFill>
        <p:spPr>
          <a:xfrm>
            <a:off x="-1" y="1575198"/>
            <a:ext cx="6840359" cy="3847702"/>
          </a:xfrm>
          <a:prstGeom prst="rect">
            <a:avLst/>
          </a:prstGeom>
        </p:spPr>
      </p:pic>
      <p:pic>
        <p:nvPicPr>
          <p:cNvPr id="5" name="図 4">
            <a:extLst>
              <a:ext uri="{FF2B5EF4-FFF2-40B4-BE49-F238E27FC236}">
                <a16:creationId xmlns:a16="http://schemas.microsoft.com/office/drawing/2014/main" id="{25B3E8B9-8662-4EAA-ACC6-0FCA85B1F089}"/>
              </a:ext>
            </a:extLst>
          </p:cNvPr>
          <p:cNvPicPr>
            <a:picLocks noChangeAspect="1"/>
          </p:cNvPicPr>
          <p:nvPr/>
        </p:nvPicPr>
        <p:blipFill rotWithShape="1">
          <a:blip r:embed="rId2"/>
          <a:srcRect l="47963" t="2037" r="46250" b="14259"/>
          <a:stretch/>
        </p:blipFill>
        <p:spPr>
          <a:xfrm>
            <a:off x="8543505" y="1587501"/>
            <a:ext cx="1311695" cy="5021658"/>
          </a:xfrm>
          <a:prstGeom prst="rect">
            <a:avLst/>
          </a:prstGeom>
        </p:spPr>
      </p:pic>
      <mc:AlternateContent xmlns:mc="http://schemas.openxmlformats.org/markup-compatibility/2006" xmlns:p14="http://schemas.microsoft.com/office/powerpoint/2010/main">
        <mc:Choice Requires="p14">
          <p:contentPart p14:bwMode="auto" r:id="rId3">
            <p14:nvContentPartPr>
              <p14:cNvPr id="20" name="インク 19">
                <a:extLst>
                  <a:ext uri="{FF2B5EF4-FFF2-40B4-BE49-F238E27FC236}">
                    <a16:creationId xmlns:a16="http://schemas.microsoft.com/office/drawing/2014/main" id="{5D73A1D6-6480-4620-B789-FEB6E3323155}"/>
                  </a:ext>
                </a:extLst>
              </p14:cNvPr>
              <p14:cNvContentPartPr/>
              <p14:nvPr/>
            </p14:nvContentPartPr>
            <p14:xfrm>
              <a:off x="3045080" y="1519460"/>
              <a:ext cx="819360" cy="3435840"/>
            </p14:xfrm>
          </p:contentPart>
        </mc:Choice>
        <mc:Fallback xmlns="">
          <p:pic>
            <p:nvPicPr>
              <p:cNvPr id="20" name="インク 19">
                <a:extLst>
                  <a:ext uri="{FF2B5EF4-FFF2-40B4-BE49-F238E27FC236}">
                    <a16:creationId xmlns:a16="http://schemas.microsoft.com/office/drawing/2014/main" id="{5D73A1D6-6480-4620-B789-FEB6E3323155}"/>
                  </a:ext>
                </a:extLst>
              </p:cNvPr>
              <p:cNvPicPr/>
              <p:nvPr/>
            </p:nvPicPr>
            <p:blipFill>
              <a:blip r:embed="rId4"/>
              <a:stretch>
                <a:fillRect/>
              </a:stretch>
            </p:blipFill>
            <p:spPr>
              <a:xfrm>
                <a:off x="3027080" y="1501460"/>
                <a:ext cx="855000" cy="3471480"/>
              </a:xfrm>
              <a:prstGeom prst="rect">
                <a:avLst/>
              </a:prstGeom>
            </p:spPr>
          </p:pic>
        </mc:Fallback>
      </mc:AlternateContent>
      <p:cxnSp>
        <p:nvCxnSpPr>
          <p:cNvPr id="28" name="直線コネクタ 27">
            <a:extLst>
              <a:ext uri="{FF2B5EF4-FFF2-40B4-BE49-F238E27FC236}">
                <a16:creationId xmlns:a16="http://schemas.microsoft.com/office/drawing/2014/main" id="{9EF9E2CE-8DD6-4646-9D3C-774B0443DB6E}"/>
              </a:ext>
            </a:extLst>
          </p:cNvPr>
          <p:cNvCxnSpPr>
            <a:cxnSpLocks/>
          </p:cNvCxnSpPr>
          <p:nvPr/>
        </p:nvCxnSpPr>
        <p:spPr>
          <a:xfrm>
            <a:off x="3885840" y="2731320"/>
            <a:ext cx="4470760" cy="69768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1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4F51FE-354D-4EAC-A655-10A2AD0E7105}"/>
              </a:ext>
            </a:extLst>
          </p:cNvPr>
          <p:cNvSpPr>
            <a:spLocks noGrp="1"/>
          </p:cNvSpPr>
          <p:nvPr>
            <p:ph type="title"/>
          </p:nvPr>
        </p:nvSpPr>
        <p:spPr>
          <a:xfrm>
            <a:off x="0" y="0"/>
            <a:ext cx="11353800" cy="898723"/>
          </a:xfrm>
        </p:spPr>
        <p:txBody>
          <a:bodyPr/>
          <a:lstStyle/>
          <a:p>
            <a:r>
              <a:rPr kumimoji="1" lang="ja-JP" altLang="en-US" dirty="0"/>
              <a:t>手順④</a:t>
            </a:r>
          </a:p>
        </p:txBody>
      </p:sp>
      <p:sp>
        <p:nvSpPr>
          <p:cNvPr id="3" name="コンテンツ プレースホルダー 2">
            <a:extLst>
              <a:ext uri="{FF2B5EF4-FFF2-40B4-BE49-F238E27FC236}">
                <a16:creationId xmlns:a16="http://schemas.microsoft.com/office/drawing/2014/main" id="{A1782308-5B78-4D08-AAAD-74F01CBFDF04}"/>
              </a:ext>
            </a:extLst>
          </p:cNvPr>
          <p:cNvSpPr>
            <a:spLocks noGrp="1"/>
          </p:cNvSpPr>
          <p:nvPr>
            <p:ph idx="1"/>
          </p:nvPr>
        </p:nvSpPr>
        <p:spPr>
          <a:xfrm>
            <a:off x="0" y="647701"/>
            <a:ext cx="12192000" cy="898724"/>
          </a:xfrm>
        </p:spPr>
        <p:txBody>
          <a:bodyPr>
            <a:normAutofit/>
          </a:bodyPr>
          <a:lstStyle/>
          <a:p>
            <a:pPr marL="0" indent="0">
              <a:buNone/>
            </a:pPr>
            <a:r>
              <a:rPr kumimoji="1" lang="en-US" altLang="ja-JP" dirty="0"/>
              <a:t>【</a:t>
            </a:r>
            <a:r>
              <a:rPr lang="ja-JP" altLang="en-US" dirty="0"/>
              <a:t>全て選択</a:t>
            </a:r>
            <a:r>
              <a:rPr kumimoji="1" lang="en-US" altLang="ja-JP" dirty="0"/>
              <a:t>】</a:t>
            </a:r>
            <a:r>
              <a:rPr kumimoji="1" lang="ja-JP" altLang="en-US" dirty="0"/>
              <a:t>クリックすると受注伝票一覧のボタンが出てくるのでクリック</a:t>
            </a:r>
            <a:endParaRPr lang="en-US" altLang="ja-JP" dirty="0"/>
          </a:p>
        </p:txBody>
      </p:sp>
      <p:pic>
        <p:nvPicPr>
          <p:cNvPr id="4" name="図 3">
            <a:extLst>
              <a:ext uri="{FF2B5EF4-FFF2-40B4-BE49-F238E27FC236}">
                <a16:creationId xmlns:a16="http://schemas.microsoft.com/office/drawing/2014/main" id="{CBCDF4E2-5816-4BFC-A587-DF8389EF04F1}"/>
              </a:ext>
            </a:extLst>
          </p:cNvPr>
          <p:cNvPicPr>
            <a:picLocks noChangeAspect="1"/>
          </p:cNvPicPr>
          <p:nvPr/>
        </p:nvPicPr>
        <p:blipFill>
          <a:blip r:embed="rId2"/>
          <a:stretch>
            <a:fillRect/>
          </a:stretch>
        </p:blipFill>
        <p:spPr>
          <a:xfrm>
            <a:off x="43760" y="1460765"/>
            <a:ext cx="4660188" cy="2621356"/>
          </a:xfrm>
          <a:prstGeom prst="rect">
            <a:avLst/>
          </a:prstGeom>
        </p:spPr>
      </p:pic>
      <p:pic>
        <p:nvPicPr>
          <p:cNvPr id="6" name="図 5">
            <a:extLst>
              <a:ext uri="{FF2B5EF4-FFF2-40B4-BE49-F238E27FC236}">
                <a16:creationId xmlns:a16="http://schemas.microsoft.com/office/drawing/2014/main" id="{8DE70939-DD6A-4FD8-BB0D-DEA0762C87C3}"/>
              </a:ext>
            </a:extLst>
          </p:cNvPr>
          <p:cNvPicPr>
            <a:picLocks noChangeAspect="1"/>
          </p:cNvPicPr>
          <p:nvPr/>
        </p:nvPicPr>
        <p:blipFill rotWithShape="1">
          <a:blip r:embed="rId2"/>
          <a:srcRect l="19167" t="82963" r="73229" b="5324"/>
          <a:stretch/>
        </p:blipFill>
        <p:spPr>
          <a:xfrm>
            <a:off x="8967010" y="2218024"/>
            <a:ext cx="3181230" cy="2756339"/>
          </a:xfrm>
          <a:prstGeom prst="rect">
            <a:avLst/>
          </a:prstGeom>
        </p:spPr>
      </p:pic>
      <p:pic>
        <p:nvPicPr>
          <p:cNvPr id="7" name="図 6">
            <a:extLst>
              <a:ext uri="{FF2B5EF4-FFF2-40B4-BE49-F238E27FC236}">
                <a16:creationId xmlns:a16="http://schemas.microsoft.com/office/drawing/2014/main" id="{0C03652B-B997-41D3-8602-6E9D03ED3EC8}"/>
              </a:ext>
            </a:extLst>
          </p:cNvPr>
          <p:cNvPicPr>
            <a:picLocks noChangeAspect="1"/>
          </p:cNvPicPr>
          <p:nvPr/>
        </p:nvPicPr>
        <p:blipFill rotWithShape="1">
          <a:blip r:embed="rId2"/>
          <a:srcRect l="833" t="29977" r="94896" b="65556"/>
          <a:stretch/>
        </p:blipFill>
        <p:spPr>
          <a:xfrm>
            <a:off x="6313324" y="1388025"/>
            <a:ext cx="2921179" cy="1718867"/>
          </a:xfrm>
          <a:prstGeom prst="rect">
            <a:avLst/>
          </a:prstGeom>
        </p:spPr>
      </p:pic>
      <p:cxnSp>
        <p:nvCxnSpPr>
          <p:cNvPr id="14" name="直線コネクタ 13">
            <a:extLst>
              <a:ext uri="{FF2B5EF4-FFF2-40B4-BE49-F238E27FC236}">
                <a16:creationId xmlns:a16="http://schemas.microsoft.com/office/drawing/2014/main" id="{7441DDEC-A7F2-433E-AA80-96857B10F23E}"/>
              </a:ext>
            </a:extLst>
          </p:cNvPr>
          <p:cNvCxnSpPr>
            <a:cxnSpLocks/>
          </p:cNvCxnSpPr>
          <p:nvPr/>
        </p:nvCxnSpPr>
        <p:spPr>
          <a:xfrm flipV="1">
            <a:off x="314325" y="1990725"/>
            <a:ext cx="5915025" cy="326587"/>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B035C4F0-3CEC-4A11-94E6-F1A887ABBD13}"/>
              </a:ext>
            </a:extLst>
          </p:cNvPr>
          <p:cNvPicPr>
            <a:picLocks noChangeAspect="1"/>
          </p:cNvPicPr>
          <p:nvPr/>
        </p:nvPicPr>
        <p:blipFill rotWithShape="1">
          <a:blip r:embed="rId3"/>
          <a:srcRect l="11449" t="32325" r="66051" b="53830"/>
          <a:stretch/>
        </p:blipFill>
        <p:spPr>
          <a:xfrm>
            <a:off x="5432486" y="5165294"/>
            <a:ext cx="4682854" cy="1620969"/>
          </a:xfrm>
          <a:prstGeom prst="rect">
            <a:avLst/>
          </a:prstGeom>
        </p:spPr>
      </p:pic>
      <p:pic>
        <p:nvPicPr>
          <p:cNvPr id="21" name="図 20">
            <a:extLst>
              <a:ext uri="{FF2B5EF4-FFF2-40B4-BE49-F238E27FC236}">
                <a16:creationId xmlns:a16="http://schemas.microsoft.com/office/drawing/2014/main" id="{0EE2EB5E-C269-4014-80FD-F505622C6CD1}"/>
              </a:ext>
            </a:extLst>
          </p:cNvPr>
          <p:cNvPicPr>
            <a:picLocks noChangeAspect="1"/>
          </p:cNvPicPr>
          <p:nvPr/>
        </p:nvPicPr>
        <p:blipFill>
          <a:blip r:embed="rId3"/>
          <a:stretch>
            <a:fillRect/>
          </a:stretch>
        </p:blipFill>
        <p:spPr>
          <a:xfrm>
            <a:off x="-16181" y="4230010"/>
            <a:ext cx="4780070" cy="2688789"/>
          </a:xfrm>
          <a:prstGeom prst="rect">
            <a:avLst/>
          </a:prstGeom>
        </p:spPr>
      </p:pic>
      <p:cxnSp>
        <p:nvCxnSpPr>
          <p:cNvPr id="22" name="直線コネクタ 21">
            <a:extLst>
              <a:ext uri="{FF2B5EF4-FFF2-40B4-BE49-F238E27FC236}">
                <a16:creationId xmlns:a16="http://schemas.microsoft.com/office/drawing/2014/main" id="{15373143-E4A6-4E11-9A30-FECF968A72E3}"/>
              </a:ext>
            </a:extLst>
          </p:cNvPr>
          <p:cNvCxnSpPr>
            <a:cxnSpLocks/>
          </p:cNvCxnSpPr>
          <p:nvPr/>
        </p:nvCxnSpPr>
        <p:spPr>
          <a:xfrm>
            <a:off x="1247775" y="3819525"/>
            <a:ext cx="8315325" cy="13101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8EFFBA6-E1DA-445E-BB8E-CDF592BE55E7}"/>
              </a:ext>
            </a:extLst>
          </p:cNvPr>
          <p:cNvCxnSpPr>
            <a:cxnSpLocks/>
          </p:cNvCxnSpPr>
          <p:nvPr/>
        </p:nvCxnSpPr>
        <p:spPr>
          <a:xfrm>
            <a:off x="1695450" y="5296875"/>
            <a:ext cx="5264150" cy="10036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878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FCF99-941D-404B-B38E-9C800C679E15}"/>
              </a:ext>
            </a:extLst>
          </p:cNvPr>
          <p:cNvSpPr>
            <a:spLocks noGrp="1"/>
          </p:cNvSpPr>
          <p:nvPr>
            <p:ph type="title"/>
          </p:nvPr>
        </p:nvSpPr>
        <p:spPr>
          <a:xfrm>
            <a:off x="0" y="1"/>
            <a:ext cx="11353800" cy="681036"/>
          </a:xfrm>
        </p:spPr>
        <p:txBody>
          <a:bodyPr>
            <a:normAutofit fontScale="90000"/>
          </a:bodyPr>
          <a:lstStyle/>
          <a:p>
            <a:r>
              <a:rPr kumimoji="1" lang="ja-JP" altLang="en-US" dirty="0"/>
              <a:t>手順⑤</a:t>
            </a:r>
          </a:p>
        </p:txBody>
      </p:sp>
      <p:sp>
        <p:nvSpPr>
          <p:cNvPr id="7" name="コンテンツ プレースホルダー 6">
            <a:extLst>
              <a:ext uri="{FF2B5EF4-FFF2-40B4-BE49-F238E27FC236}">
                <a16:creationId xmlns:a16="http://schemas.microsoft.com/office/drawing/2014/main" id="{84F391A1-38DD-4964-AD8A-60F614BDDE5A}"/>
              </a:ext>
            </a:extLst>
          </p:cNvPr>
          <p:cNvSpPr>
            <a:spLocks noGrp="1"/>
          </p:cNvSpPr>
          <p:nvPr>
            <p:ph idx="1"/>
          </p:nvPr>
        </p:nvSpPr>
        <p:spPr>
          <a:xfrm>
            <a:off x="0" y="508000"/>
            <a:ext cx="12192000" cy="889001"/>
          </a:xfrm>
        </p:spPr>
        <p:txBody>
          <a:bodyPr/>
          <a:lstStyle/>
          <a:p>
            <a:pPr marL="0" indent="0">
              <a:buNone/>
            </a:pPr>
            <a:r>
              <a:rPr kumimoji="1" lang="en-US" altLang="ja-JP" dirty="0"/>
              <a:t>【</a:t>
            </a:r>
            <a:r>
              <a:rPr kumimoji="1" lang="ja-JP" altLang="en-US" dirty="0"/>
              <a:t>起動する</a:t>
            </a:r>
            <a:r>
              <a:rPr kumimoji="1" lang="en-US" altLang="ja-JP" dirty="0"/>
              <a:t>】</a:t>
            </a:r>
            <a:endParaRPr kumimoji="1" lang="ja-JP" altLang="en-US" dirty="0"/>
          </a:p>
        </p:txBody>
      </p:sp>
      <p:pic>
        <p:nvPicPr>
          <p:cNvPr id="8" name="図 7">
            <a:extLst>
              <a:ext uri="{FF2B5EF4-FFF2-40B4-BE49-F238E27FC236}">
                <a16:creationId xmlns:a16="http://schemas.microsoft.com/office/drawing/2014/main" id="{A2B15208-E585-469F-85F2-41F480CAB226}"/>
              </a:ext>
            </a:extLst>
          </p:cNvPr>
          <p:cNvPicPr>
            <a:picLocks noChangeAspect="1"/>
          </p:cNvPicPr>
          <p:nvPr/>
        </p:nvPicPr>
        <p:blipFill>
          <a:blip r:embed="rId2"/>
          <a:stretch>
            <a:fillRect/>
          </a:stretch>
        </p:blipFill>
        <p:spPr>
          <a:xfrm>
            <a:off x="0" y="1397001"/>
            <a:ext cx="6701367" cy="3769519"/>
          </a:xfrm>
          <a:prstGeom prst="rect">
            <a:avLst/>
          </a:prstGeom>
        </p:spPr>
      </p:pic>
      <p:pic>
        <p:nvPicPr>
          <p:cNvPr id="14" name="図 13">
            <a:extLst>
              <a:ext uri="{FF2B5EF4-FFF2-40B4-BE49-F238E27FC236}">
                <a16:creationId xmlns:a16="http://schemas.microsoft.com/office/drawing/2014/main" id="{47645227-E1BD-4F17-A617-2E33F75E9B4D}"/>
              </a:ext>
            </a:extLst>
          </p:cNvPr>
          <p:cNvPicPr>
            <a:picLocks noChangeAspect="1"/>
          </p:cNvPicPr>
          <p:nvPr/>
        </p:nvPicPr>
        <p:blipFill rotWithShape="1">
          <a:blip r:embed="rId2"/>
          <a:srcRect l="35755" t="17994" r="35628" b="55390"/>
          <a:stretch/>
        </p:blipFill>
        <p:spPr>
          <a:xfrm>
            <a:off x="7332133" y="1792887"/>
            <a:ext cx="4229100" cy="2212575"/>
          </a:xfrm>
          <a:prstGeom prst="rect">
            <a:avLst/>
          </a:prstGeom>
        </p:spPr>
      </p:pic>
      <p:pic>
        <p:nvPicPr>
          <p:cNvPr id="16" name="図 15">
            <a:extLst>
              <a:ext uri="{FF2B5EF4-FFF2-40B4-BE49-F238E27FC236}">
                <a16:creationId xmlns:a16="http://schemas.microsoft.com/office/drawing/2014/main" id="{811B2E80-6DEA-4C85-B7E5-933DEC692E56}"/>
              </a:ext>
            </a:extLst>
          </p:cNvPr>
          <p:cNvPicPr>
            <a:picLocks noChangeAspect="1"/>
          </p:cNvPicPr>
          <p:nvPr/>
        </p:nvPicPr>
        <p:blipFill rotWithShape="1">
          <a:blip r:embed="rId2"/>
          <a:srcRect l="59121" t="41435" r="35628" b="55390"/>
          <a:stretch/>
        </p:blipFill>
        <p:spPr>
          <a:xfrm>
            <a:off x="8401827" y="4851400"/>
            <a:ext cx="2747911" cy="934645"/>
          </a:xfrm>
          <a:prstGeom prst="rect">
            <a:avLst/>
          </a:prstGeom>
        </p:spPr>
      </p:pic>
      <p:cxnSp>
        <p:nvCxnSpPr>
          <p:cNvPr id="21" name="直線コネクタ 20">
            <a:extLst>
              <a:ext uri="{FF2B5EF4-FFF2-40B4-BE49-F238E27FC236}">
                <a16:creationId xmlns:a16="http://schemas.microsoft.com/office/drawing/2014/main" id="{5C8E6B44-E14B-414C-A4AC-030465DC5473}"/>
              </a:ext>
            </a:extLst>
          </p:cNvPr>
          <p:cNvCxnSpPr>
            <a:cxnSpLocks/>
          </p:cNvCxnSpPr>
          <p:nvPr/>
        </p:nvCxnSpPr>
        <p:spPr>
          <a:xfrm>
            <a:off x="4267200" y="2647950"/>
            <a:ext cx="2990850" cy="3524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7EEFDEC-22A8-41CA-BCCE-E199757A1DF7}"/>
              </a:ext>
            </a:extLst>
          </p:cNvPr>
          <p:cNvCxnSpPr>
            <a:cxnSpLocks/>
            <a:endCxn id="16" idx="0"/>
          </p:cNvCxnSpPr>
          <p:nvPr/>
        </p:nvCxnSpPr>
        <p:spPr>
          <a:xfrm flipH="1">
            <a:off x="9775783" y="4072831"/>
            <a:ext cx="1373955" cy="778569"/>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83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3CAEDF-30CE-4200-8280-385D75EC008D}"/>
              </a:ext>
            </a:extLst>
          </p:cNvPr>
          <p:cNvSpPr>
            <a:spLocks noGrp="1"/>
          </p:cNvSpPr>
          <p:nvPr>
            <p:ph type="title"/>
          </p:nvPr>
        </p:nvSpPr>
        <p:spPr>
          <a:xfrm>
            <a:off x="0" y="1"/>
            <a:ext cx="11353800" cy="681036"/>
          </a:xfrm>
        </p:spPr>
        <p:txBody>
          <a:bodyPr>
            <a:normAutofit fontScale="90000"/>
          </a:bodyPr>
          <a:lstStyle/>
          <a:p>
            <a:r>
              <a:rPr kumimoji="1" lang="ja-JP" altLang="en-US" dirty="0"/>
              <a:t>手順⑥</a:t>
            </a:r>
          </a:p>
        </p:txBody>
      </p:sp>
      <p:sp>
        <p:nvSpPr>
          <p:cNvPr id="3" name="コンテンツ プレースホルダー 2">
            <a:extLst>
              <a:ext uri="{FF2B5EF4-FFF2-40B4-BE49-F238E27FC236}">
                <a16:creationId xmlns:a16="http://schemas.microsoft.com/office/drawing/2014/main" id="{55233745-37BB-4364-BA41-578070C51642}"/>
              </a:ext>
            </a:extLst>
          </p:cNvPr>
          <p:cNvSpPr>
            <a:spLocks noGrp="1"/>
          </p:cNvSpPr>
          <p:nvPr>
            <p:ph idx="1"/>
          </p:nvPr>
        </p:nvSpPr>
        <p:spPr>
          <a:xfrm>
            <a:off x="0" y="520700"/>
            <a:ext cx="12192000" cy="963613"/>
          </a:xfrm>
        </p:spPr>
        <p:txBody>
          <a:bodyPr/>
          <a:lstStyle/>
          <a:p>
            <a:pPr marL="0" indent="0">
              <a:buNone/>
            </a:pPr>
            <a:r>
              <a:rPr kumimoji="1" lang="en-US" altLang="ja-JP" dirty="0"/>
              <a:t>【</a:t>
            </a:r>
            <a:r>
              <a:rPr kumimoji="1" lang="ja-JP" altLang="en-US" dirty="0"/>
              <a:t>あす楽系</a:t>
            </a:r>
            <a:r>
              <a:rPr kumimoji="1" lang="en-US" altLang="ja-JP" dirty="0"/>
              <a:t>】</a:t>
            </a:r>
            <a:r>
              <a:rPr kumimoji="1" lang="ja-JP" altLang="en-US" dirty="0"/>
              <a:t>の</a:t>
            </a:r>
            <a:r>
              <a:rPr kumimoji="1" lang="en-US" altLang="ja-JP" dirty="0"/>
              <a:t>【</a:t>
            </a:r>
            <a:r>
              <a:rPr kumimoji="1" lang="ja-JP" altLang="en-US" dirty="0"/>
              <a:t>実行</a:t>
            </a:r>
            <a:r>
              <a:rPr kumimoji="1" lang="en-US" altLang="ja-JP" dirty="0"/>
              <a:t>】</a:t>
            </a:r>
            <a:endParaRPr kumimoji="1" lang="ja-JP" altLang="en-US" dirty="0"/>
          </a:p>
        </p:txBody>
      </p:sp>
      <p:pic>
        <p:nvPicPr>
          <p:cNvPr id="5" name="図 4">
            <a:extLst>
              <a:ext uri="{FF2B5EF4-FFF2-40B4-BE49-F238E27FC236}">
                <a16:creationId xmlns:a16="http://schemas.microsoft.com/office/drawing/2014/main" id="{9B5B7598-1393-482A-85E1-32A853EA889C}"/>
              </a:ext>
            </a:extLst>
          </p:cNvPr>
          <p:cNvPicPr>
            <a:picLocks noChangeAspect="1"/>
          </p:cNvPicPr>
          <p:nvPr/>
        </p:nvPicPr>
        <p:blipFill>
          <a:blip r:embed="rId2"/>
          <a:stretch>
            <a:fillRect/>
          </a:stretch>
        </p:blipFill>
        <p:spPr>
          <a:xfrm>
            <a:off x="0" y="1484313"/>
            <a:ext cx="5765800" cy="3243262"/>
          </a:xfrm>
          <a:prstGeom prst="rect">
            <a:avLst/>
          </a:prstGeom>
        </p:spPr>
      </p:pic>
      <p:pic>
        <p:nvPicPr>
          <p:cNvPr id="6" name="図 5">
            <a:extLst>
              <a:ext uri="{FF2B5EF4-FFF2-40B4-BE49-F238E27FC236}">
                <a16:creationId xmlns:a16="http://schemas.microsoft.com/office/drawing/2014/main" id="{30A6A6CB-6CE8-4ABE-807D-2BC299459211}"/>
              </a:ext>
            </a:extLst>
          </p:cNvPr>
          <p:cNvPicPr>
            <a:picLocks noChangeAspect="1"/>
          </p:cNvPicPr>
          <p:nvPr/>
        </p:nvPicPr>
        <p:blipFill rotWithShape="1">
          <a:blip r:embed="rId2"/>
          <a:srcRect l="6877" t="51248" r="39062" b="26667"/>
          <a:stretch/>
        </p:blipFill>
        <p:spPr>
          <a:xfrm>
            <a:off x="2456744" y="4893772"/>
            <a:ext cx="8500352" cy="1953116"/>
          </a:xfrm>
          <a:prstGeom prst="rect">
            <a:avLst/>
          </a:prstGeom>
        </p:spPr>
      </p:pic>
      <p:pic>
        <p:nvPicPr>
          <p:cNvPr id="7" name="図 6">
            <a:extLst>
              <a:ext uri="{FF2B5EF4-FFF2-40B4-BE49-F238E27FC236}">
                <a16:creationId xmlns:a16="http://schemas.microsoft.com/office/drawing/2014/main" id="{3744C778-5CF9-4E38-A137-DCD4546EA062}"/>
              </a:ext>
            </a:extLst>
          </p:cNvPr>
          <p:cNvPicPr>
            <a:picLocks noChangeAspect="1"/>
          </p:cNvPicPr>
          <p:nvPr/>
        </p:nvPicPr>
        <p:blipFill rotWithShape="1">
          <a:blip r:embed="rId2"/>
          <a:srcRect l="50832" t="61851" r="40939" b="28334"/>
          <a:stretch/>
        </p:blipFill>
        <p:spPr>
          <a:xfrm>
            <a:off x="7784394" y="2205291"/>
            <a:ext cx="2731206" cy="1832328"/>
          </a:xfrm>
          <a:prstGeom prst="rect">
            <a:avLst/>
          </a:prstGeom>
        </p:spPr>
      </p:pic>
      <p:cxnSp>
        <p:nvCxnSpPr>
          <p:cNvPr id="14" name="直線コネクタ 13">
            <a:extLst>
              <a:ext uri="{FF2B5EF4-FFF2-40B4-BE49-F238E27FC236}">
                <a16:creationId xmlns:a16="http://schemas.microsoft.com/office/drawing/2014/main" id="{D7B60980-75CA-4318-8D0E-D119402E2516}"/>
              </a:ext>
            </a:extLst>
          </p:cNvPr>
          <p:cNvCxnSpPr>
            <a:cxnSpLocks/>
          </p:cNvCxnSpPr>
          <p:nvPr/>
        </p:nvCxnSpPr>
        <p:spPr>
          <a:xfrm>
            <a:off x="704850" y="3333750"/>
            <a:ext cx="1924050" cy="21431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9A8F37B-2079-4FD0-80A0-6B758278FD03}"/>
              </a:ext>
            </a:extLst>
          </p:cNvPr>
          <p:cNvCxnSpPr>
            <a:cxnSpLocks/>
          </p:cNvCxnSpPr>
          <p:nvPr/>
        </p:nvCxnSpPr>
        <p:spPr>
          <a:xfrm flipH="1" flipV="1">
            <a:off x="9496704" y="3429000"/>
            <a:ext cx="675996" cy="2562225"/>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23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479F0-DDF0-4C76-A9B3-6E128DB94A75}"/>
              </a:ext>
            </a:extLst>
          </p:cNvPr>
          <p:cNvSpPr>
            <a:spLocks noGrp="1"/>
          </p:cNvSpPr>
          <p:nvPr>
            <p:ph type="title"/>
          </p:nvPr>
        </p:nvSpPr>
        <p:spPr>
          <a:xfrm>
            <a:off x="0" y="1"/>
            <a:ext cx="11353800" cy="681036"/>
          </a:xfrm>
        </p:spPr>
        <p:txBody>
          <a:bodyPr>
            <a:normAutofit fontScale="90000"/>
          </a:bodyPr>
          <a:lstStyle/>
          <a:p>
            <a:r>
              <a:rPr kumimoji="1" lang="ja-JP" altLang="en-US" dirty="0"/>
              <a:t>手順⑦</a:t>
            </a:r>
          </a:p>
        </p:txBody>
      </p:sp>
      <p:sp>
        <p:nvSpPr>
          <p:cNvPr id="3" name="コンテンツ プレースホルダー 2">
            <a:extLst>
              <a:ext uri="{FF2B5EF4-FFF2-40B4-BE49-F238E27FC236}">
                <a16:creationId xmlns:a16="http://schemas.microsoft.com/office/drawing/2014/main" id="{63F16A59-85DC-4B2F-8C76-2F83045A7926}"/>
              </a:ext>
            </a:extLst>
          </p:cNvPr>
          <p:cNvSpPr>
            <a:spLocks noGrp="1"/>
          </p:cNvSpPr>
          <p:nvPr>
            <p:ph idx="1"/>
          </p:nvPr>
        </p:nvSpPr>
        <p:spPr>
          <a:xfrm>
            <a:off x="0" y="533401"/>
            <a:ext cx="12192000" cy="952500"/>
          </a:xfrm>
        </p:spPr>
        <p:txBody>
          <a:bodyPr>
            <a:normAutofit fontScale="47500" lnSpcReduction="20000"/>
          </a:bodyPr>
          <a:lstStyle/>
          <a:p>
            <a:pPr marL="0" indent="0">
              <a:buNone/>
            </a:pPr>
            <a:r>
              <a:rPr kumimoji="1" lang="ja-JP" altLang="en-US" dirty="0"/>
              <a:t>順に</a:t>
            </a:r>
            <a:r>
              <a:rPr kumimoji="1" lang="en-US" altLang="ja-JP" dirty="0"/>
              <a:t>【</a:t>
            </a:r>
            <a:r>
              <a:rPr kumimoji="1" lang="ja-JP" altLang="en-US" dirty="0"/>
              <a:t>あす着</a:t>
            </a:r>
            <a:r>
              <a:rPr kumimoji="1" lang="en-US" altLang="ja-JP" dirty="0"/>
              <a:t>】</a:t>
            </a:r>
            <a:r>
              <a:rPr kumimoji="1" lang="ja-JP" altLang="en-US" dirty="0"/>
              <a:t>も同じように受注一括更新していく</a:t>
            </a:r>
            <a:endParaRPr kumimoji="1" lang="en-US" altLang="ja-JP" dirty="0"/>
          </a:p>
          <a:p>
            <a:pPr marL="0" indent="0">
              <a:buNone/>
            </a:pPr>
            <a:r>
              <a:rPr lang="en-US" altLang="ja-JP" dirty="0">
                <a:solidFill>
                  <a:srgbClr val="FF0000"/>
                </a:solidFill>
              </a:rPr>
              <a:t>※【</a:t>
            </a:r>
            <a:r>
              <a:rPr lang="ja-JP" altLang="en-US" dirty="0">
                <a:solidFill>
                  <a:srgbClr val="FF0000"/>
                </a:solidFill>
              </a:rPr>
              <a:t>プライム</a:t>
            </a:r>
            <a:r>
              <a:rPr lang="en-US" altLang="ja-JP" dirty="0">
                <a:solidFill>
                  <a:srgbClr val="FF0000"/>
                </a:solidFill>
              </a:rPr>
              <a:t>】</a:t>
            </a:r>
            <a:r>
              <a:rPr lang="ja-JP" altLang="en-US" dirty="0">
                <a:solidFill>
                  <a:srgbClr val="FF0000"/>
                </a:solidFill>
              </a:rPr>
              <a:t>は作業用欄とピッキング指示欄に</a:t>
            </a:r>
            <a:r>
              <a:rPr lang="en-US" altLang="ja-JP" dirty="0">
                <a:solidFill>
                  <a:srgbClr val="FF0000"/>
                </a:solidFill>
              </a:rPr>
              <a:t>【</a:t>
            </a:r>
            <a:r>
              <a:rPr lang="ja-JP" altLang="en-US" dirty="0">
                <a:solidFill>
                  <a:srgbClr val="FF0000"/>
                </a:solidFill>
              </a:rPr>
              <a:t>マケプレプライムお届け日時指定便です</a:t>
            </a:r>
            <a:r>
              <a:rPr lang="en-US" altLang="ja-JP" dirty="0">
                <a:solidFill>
                  <a:srgbClr val="FF0000"/>
                </a:solidFill>
              </a:rPr>
              <a:t>】</a:t>
            </a:r>
            <a:r>
              <a:rPr lang="ja-JP" altLang="en-US">
                <a:solidFill>
                  <a:srgbClr val="FF0000"/>
                </a:solidFill>
              </a:rPr>
              <a:t>が入っていたらチェック外さなければ指定日じゃないのに印刷になるので必ず注意するようにする！！</a:t>
            </a:r>
            <a:endParaRPr kumimoji="1" lang="en-US" altLang="ja-JP" dirty="0">
              <a:solidFill>
                <a:srgbClr val="FF0000"/>
              </a:solidFill>
            </a:endParaRPr>
          </a:p>
          <a:p>
            <a:pPr marL="0" indent="0">
              <a:buNone/>
            </a:pPr>
            <a:r>
              <a:rPr lang="en-US" altLang="ja-JP" dirty="0">
                <a:solidFill>
                  <a:srgbClr val="FF0000"/>
                </a:solidFill>
              </a:rPr>
              <a:t>※【</a:t>
            </a:r>
            <a:r>
              <a:rPr lang="ja-JP" altLang="en-US" dirty="0">
                <a:solidFill>
                  <a:srgbClr val="FF0000"/>
                </a:solidFill>
              </a:rPr>
              <a:t>あす着</a:t>
            </a:r>
            <a:r>
              <a:rPr lang="en-US" altLang="ja-JP" dirty="0">
                <a:solidFill>
                  <a:srgbClr val="FF0000"/>
                </a:solidFill>
              </a:rPr>
              <a:t>】</a:t>
            </a:r>
            <a:r>
              <a:rPr lang="ja-JP" altLang="en-US" dirty="0">
                <a:solidFill>
                  <a:srgbClr val="FF0000"/>
                </a:solidFill>
              </a:rPr>
              <a:t>は一度伝票開いて</a:t>
            </a:r>
            <a:r>
              <a:rPr lang="en-US" altLang="ja-JP" dirty="0">
                <a:solidFill>
                  <a:srgbClr val="FF0000"/>
                </a:solidFill>
              </a:rPr>
              <a:t>【</a:t>
            </a:r>
            <a:r>
              <a:rPr lang="ja-JP" altLang="en-US" dirty="0">
                <a:solidFill>
                  <a:srgbClr val="FF0000"/>
                </a:solidFill>
              </a:rPr>
              <a:t>配達希望日</a:t>
            </a:r>
            <a:r>
              <a:rPr lang="en-US" altLang="ja-JP" dirty="0">
                <a:solidFill>
                  <a:srgbClr val="FF0000"/>
                </a:solidFill>
              </a:rPr>
              <a:t>】</a:t>
            </a:r>
            <a:r>
              <a:rPr lang="ja-JP" altLang="en-US" dirty="0">
                <a:solidFill>
                  <a:srgbClr val="FF0000"/>
                </a:solidFill>
              </a:rPr>
              <a:t>が次の日になっているかチェックしてから　　　　更新処理する</a:t>
            </a:r>
            <a:endParaRPr lang="en-US" altLang="ja-JP" dirty="0">
              <a:solidFill>
                <a:srgbClr val="FF0000"/>
              </a:solidFill>
            </a:endParaRPr>
          </a:p>
        </p:txBody>
      </p:sp>
      <p:pic>
        <p:nvPicPr>
          <p:cNvPr id="4" name="図 3">
            <a:extLst>
              <a:ext uri="{FF2B5EF4-FFF2-40B4-BE49-F238E27FC236}">
                <a16:creationId xmlns:a16="http://schemas.microsoft.com/office/drawing/2014/main" id="{5D6BDDE3-BCE8-4521-A5AF-75D69683E784}"/>
              </a:ext>
            </a:extLst>
          </p:cNvPr>
          <p:cNvPicPr>
            <a:picLocks noChangeAspect="1"/>
          </p:cNvPicPr>
          <p:nvPr/>
        </p:nvPicPr>
        <p:blipFill>
          <a:blip r:embed="rId2"/>
          <a:stretch>
            <a:fillRect/>
          </a:stretch>
        </p:blipFill>
        <p:spPr>
          <a:xfrm>
            <a:off x="0" y="1442834"/>
            <a:ext cx="5892798" cy="3314699"/>
          </a:xfrm>
          <a:prstGeom prst="rect">
            <a:avLst/>
          </a:prstGeom>
        </p:spPr>
      </p:pic>
      <p:pic>
        <p:nvPicPr>
          <p:cNvPr id="5" name="図 4">
            <a:extLst>
              <a:ext uri="{FF2B5EF4-FFF2-40B4-BE49-F238E27FC236}">
                <a16:creationId xmlns:a16="http://schemas.microsoft.com/office/drawing/2014/main" id="{5E9B8E05-1D3D-4CF7-B0D3-D764DAB357CF}"/>
              </a:ext>
            </a:extLst>
          </p:cNvPr>
          <p:cNvPicPr>
            <a:picLocks noChangeAspect="1"/>
          </p:cNvPicPr>
          <p:nvPr/>
        </p:nvPicPr>
        <p:blipFill rotWithShape="1">
          <a:blip r:embed="rId2"/>
          <a:srcRect l="4522" t="36551" r="91042" b="59259"/>
          <a:stretch/>
        </p:blipFill>
        <p:spPr>
          <a:xfrm>
            <a:off x="8342986" y="1824743"/>
            <a:ext cx="3010814" cy="1599494"/>
          </a:xfrm>
          <a:prstGeom prst="rect">
            <a:avLst/>
          </a:prstGeom>
        </p:spPr>
      </p:pic>
      <p:pic>
        <p:nvPicPr>
          <p:cNvPr id="6" name="図 5">
            <a:extLst>
              <a:ext uri="{FF2B5EF4-FFF2-40B4-BE49-F238E27FC236}">
                <a16:creationId xmlns:a16="http://schemas.microsoft.com/office/drawing/2014/main" id="{163B9E1A-7897-4E4F-8B9F-CE5F8256197C}"/>
              </a:ext>
            </a:extLst>
          </p:cNvPr>
          <p:cNvPicPr>
            <a:picLocks noChangeAspect="1"/>
          </p:cNvPicPr>
          <p:nvPr/>
        </p:nvPicPr>
        <p:blipFill rotWithShape="1">
          <a:blip r:embed="rId2"/>
          <a:srcRect l="8332" t="36551" r="87605" b="59444"/>
          <a:stretch/>
        </p:blipFill>
        <p:spPr>
          <a:xfrm>
            <a:off x="8342986" y="3627233"/>
            <a:ext cx="3010814" cy="1669461"/>
          </a:xfrm>
          <a:prstGeom prst="rect">
            <a:avLst/>
          </a:prstGeom>
        </p:spPr>
      </p:pic>
      <p:pic>
        <p:nvPicPr>
          <p:cNvPr id="7" name="図 6">
            <a:extLst>
              <a:ext uri="{FF2B5EF4-FFF2-40B4-BE49-F238E27FC236}">
                <a16:creationId xmlns:a16="http://schemas.microsoft.com/office/drawing/2014/main" id="{3A63949E-E046-4819-AB34-D699857E3527}"/>
              </a:ext>
            </a:extLst>
          </p:cNvPr>
          <p:cNvPicPr>
            <a:picLocks noChangeAspect="1"/>
          </p:cNvPicPr>
          <p:nvPr/>
        </p:nvPicPr>
        <p:blipFill rotWithShape="1">
          <a:blip r:embed="rId2"/>
          <a:srcRect t="35893" r="85560" b="55789"/>
          <a:stretch/>
        </p:blipFill>
        <p:spPr>
          <a:xfrm>
            <a:off x="1987092" y="4914900"/>
            <a:ext cx="5473700" cy="1773544"/>
          </a:xfrm>
          <a:prstGeom prst="rect">
            <a:avLst/>
          </a:prstGeom>
        </p:spPr>
      </p:pic>
      <p:cxnSp>
        <p:nvCxnSpPr>
          <p:cNvPr id="20" name="直線コネクタ 19">
            <a:extLst>
              <a:ext uri="{FF2B5EF4-FFF2-40B4-BE49-F238E27FC236}">
                <a16:creationId xmlns:a16="http://schemas.microsoft.com/office/drawing/2014/main" id="{68BF92F2-35F2-4777-AB73-9ADAD845C6FB}"/>
              </a:ext>
            </a:extLst>
          </p:cNvPr>
          <p:cNvCxnSpPr>
            <a:cxnSpLocks/>
          </p:cNvCxnSpPr>
          <p:nvPr/>
        </p:nvCxnSpPr>
        <p:spPr>
          <a:xfrm>
            <a:off x="923925" y="2876550"/>
            <a:ext cx="1806575" cy="2129733"/>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66E7145-830C-4C5D-9DC4-A7F449970BA5}"/>
              </a:ext>
            </a:extLst>
          </p:cNvPr>
          <p:cNvCxnSpPr>
            <a:cxnSpLocks/>
          </p:cNvCxnSpPr>
          <p:nvPr/>
        </p:nvCxnSpPr>
        <p:spPr>
          <a:xfrm flipV="1">
            <a:off x="4597400" y="2708340"/>
            <a:ext cx="4083117" cy="2588354"/>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FC7AFE1-B6D8-405E-9A8B-33E2A16552F0}"/>
              </a:ext>
            </a:extLst>
          </p:cNvPr>
          <p:cNvCxnSpPr>
            <a:cxnSpLocks/>
          </p:cNvCxnSpPr>
          <p:nvPr/>
        </p:nvCxnSpPr>
        <p:spPr>
          <a:xfrm flipV="1">
            <a:off x="5892798" y="4597400"/>
            <a:ext cx="2933702" cy="817766"/>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84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C6A351-F0BC-4C2A-8569-607E09524B13}"/>
              </a:ext>
            </a:extLst>
          </p:cNvPr>
          <p:cNvSpPr>
            <a:spLocks noGrp="1"/>
          </p:cNvSpPr>
          <p:nvPr>
            <p:ph type="title"/>
          </p:nvPr>
        </p:nvSpPr>
        <p:spPr>
          <a:xfrm>
            <a:off x="0" y="1"/>
            <a:ext cx="11353800" cy="681036"/>
          </a:xfrm>
        </p:spPr>
        <p:txBody>
          <a:bodyPr>
            <a:normAutofit fontScale="90000"/>
          </a:bodyPr>
          <a:lstStyle/>
          <a:p>
            <a:r>
              <a:rPr kumimoji="1" lang="ja-JP" altLang="en-US" dirty="0"/>
              <a:t>手順⑧</a:t>
            </a:r>
          </a:p>
        </p:txBody>
      </p:sp>
      <p:sp>
        <p:nvSpPr>
          <p:cNvPr id="3" name="コンテンツ プレースホルダー 2">
            <a:extLst>
              <a:ext uri="{FF2B5EF4-FFF2-40B4-BE49-F238E27FC236}">
                <a16:creationId xmlns:a16="http://schemas.microsoft.com/office/drawing/2014/main" id="{AEE4AC98-E1A9-498E-811E-213C4CEE9FBB}"/>
              </a:ext>
            </a:extLst>
          </p:cNvPr>
          <p:cNvSpPr>
            <a:spLocks noGrp="1"/>
          </p:cNvSpPr>
          <p:nvPr>
            <p:ph idx="1"/>
          </p:nvPr>
        </p:nvSpPr>
        <p:spPr>
          <a:xfrm>
            <a:off x="0" y="482601"/>
            <a:ext cx="12192000" cy="927100"/>
          </a:xfrm>
        </p:spPr>
        <p:txBody>
          <a:bodyPr/>
          <a:lstStyle/>
          <a:p>
            <a:pPr marL="0" indent="0">
              <a:buNone/>
            </a:pPr>
            <a:r>
              <a:rPr lang="en-US" altLang="ja-JP" dirty="0"/>
              <a:t>【</a:t>
            </a:r>
            <a:r>
              <a:rPr lang="ja-JP" altLang="en-US" dirty="0"/>
              <a:t>確認待ち</a:t>
            </a:r>
            <a:r>
              <a:rPr lang="en-US" altLang="ja-JP" dirty="0"/>
              <a:t>】</a:t>
            </a:r>
            <a:r>
              <a:rPr lang="ja-JP" altLang="en-US" dirty="0"/>
              <a:t>クリックして順番に伝票開いて、内容確認する</a:t>
            </a:r>
            <a:endParaRPr kumimoji="1" lang="ja-JP" altLang="en-US" dirty="0"/>
          </a:p>
        </p:txBody>
      </p:sp>
      <p:pic>
        <p:nvPicPr>
          <p:cNvPr id="4" name="図 3">
            <a:extLst>
              <a:ext uri="{FF2B5EF4-FFF2-40B4-BE49-F238E27FC236}">
                <a16:creationId xmlns:a16="http://schemas.microsoft.com/office/drawing/2014/main" id="{D27133F6-6857-4C8C-9B0F-A6812219EAA0}"/>
              </a:ext>
            </a:extLst>
          </p:cNvPr>
          <p:cNvPicPr>
            <a:picLocks noChangeAspect="1"/>
          </p:cNvPicPr>
          <p:nvPr/>
        </p:nvPicPr>
        <p:blipFill>
          <a:blip r:embed="rId2"/>
          <a:stretch>
            <a:fillRect/>
          </a:stretch>
        </p:blipFill>
        <p:spPr>
          <a:xfrm>
            <a:off x="0" y="946152"/>
            <a:ext cx="5277554" cy="2968624"/>
          </a:xfrm>
          <a:prstGeom prst="rect">
            <a:avLst/>
          </a:prstGeom>
        </p:spPr>
      </p:pic>
      <p:pic>
        <p:nvPicPr>
          <p:cNvPr id="5" name="図 4">
            <a:extLst>
              <a:ext uri="{FF2B5EF4-FFF2-40B4-BE49-F238E27FC236}">
                <a16:creationId xmlns:a16="http://schemas.microsoft.com/office/drawing/2014/main" id="{CE821190-1667-49F1-87B2-45B8FB87293D}"/>
              </a:ext>
            </a:extLst>
          </p:cNvPr>
          <p:cNvPicPr>
            <a:picLocks noChangeAspect="1"/>
          </p:cNvPicPr>
          <p:nvPr/>
        </p:nvPicPr>
        <p:blipFill rotWithShape="1">
          <a:blip r:embed="rId2"/>
          <a:srcRect l="6875" t="24652" r="86042" b="66528"/>
          <a:stretch/>
        </p:blipFill>
        <p:spPr>
          <a:xfrm>
            <a:off x="7861300" y="3032570"/>
            <a:ext cx="3975100" cy="2784029"/>
          </a:xfrm>
          <a:prstGeom prst="rect">
            <a:avLst/>
          </a:prstGeom>
        </p:spPr>
      </p:pic>
      <p:pic>
        <p:nvPicPr>
          <p:cNvPr id="8" name="図 7">
            <a:extLst>
              <a:ext uri="{FF2B5EF4-FFF2-40B4-BE49-F238E27FC236}">
                <a16:creationId xmlns:a16="http://schemas.microsoft.com/office/drawing/2014/main" id="{0B285AA5-225A-4F07-BA60-D01A33D15434}"/>
              </a:ext>
            </a:extLst>
          </p:cNvPr>
          <p:cNvPicPr>
            <a:picLocks noChangeAspect="1"/>
          </p:cNvPicPr>
          <p:nvPr/>
        </p:nvPicPr>
        <p:blipFill rotWithShape="1">
          <a:blip r:embed="rId2"/>
          <a:srcRect t="18503" r="56310" b="50267"/>
          <a:stretch/>
        </p:blipFill>
        <p:spPr>
          <a:xfrm>
            <a:off x="485071" y="4257924"/>
            <a:ext cx="5410904" cy="2175622"/>
          </a:xfrm>
          <a:prstGeom prst="rect">
            <a:avLst/>
          </a:prstGeom>
        </p:spPr>
      </p:pic>
      <p:cxnSp>
        <p:nvCxnSpPr>
          <p:cNvPr id="9" name="直線コネクタ 8">
            <a:extLst>
              <a:ext uri="{FF2B5EF4-FFF2-40B4-BE49-F238E27FC236}">
                <a16:creationId xmlns:a16="http://schemas.microsoft.com/office/drawing/2014/main" id="{FB84AE24-C310-45A9-9A76-178446BE49BC}"/>
              </a:ext>
            </a:extLst>
          </p:cNvPr>
          <p:cNvCxnSpPr>
            <a:cxnSpLocks/>
          </p:cNvCxnSpPr>
          <p:nvPr/>
        </p:nvCxnSpPr>
        <p:spPr>
          <a:xfrm>
            <a:off x="1819275" y="5181600"/>
            <a:ext cx="6715125" cy="165100"/>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4B687ED-EA84-4230-B9C8-ECECB008C08E}"/>
              </a:ext>
            </a:extLst>
          </p:cNvPr>
          <p:cNvCxnSpPr>
            <a:cxnSpLocks/>
          </p:cNvCxnSpPr>
          <p:nvPr/>
        </p:nvCxnSpPr>
        <p:spPr>
          <a:xfrm>
            <a:off x="695325" y="2303906"/>
            <a:ext cx="866775" cy="1954018"/>
          </a:xfrm>
          <a:prstGeom prst="line">
            <a:avLst/>
          </a:prstGeom>
          <a:solidFill>
            <a:srgbClr val="3165BB">
              <a:alpha val="75000"/>
            </a:srgbClr>
          </a:solidFill>
          <a:ln w="36000">
            <a:solidFill>
              <a:srgbClr val="3165B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3196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0A30BA150E97547B4D9D7334D44BAE8" ma:contentTypeVersion="15" ma:contentTypeDescription="新しいドキュメントを作成します。" ma:contentTypeScope="" ma:versionID="323dbc94ea4e92f00db1157b03c140b7">
  <xsd:schema xmlns:xsd="http://www.w3.org/2001/XMLSchema" xmlns:xs="http://www.w3.org/2001/XMLSchema" xmlns:p="http://schemas.microsoft.com/office/2006/metadata/properties" xmlns:ns2="23f90eab-fd5f-457c-985c-3f5805e13f4e" xmlns:ns3="bff5712f-8748-4562-a11e-fa67df86cf1a" targetNamespace="http://schemas.microsoft.com/office/2006/metadata/properties" ma:root="true" ma:fieldsID="ecee9b0c483e0f346d65cc7eceaf4d77" ns2:_="" ns3:_="">
    <xsd:import namespace="23f90eab-fd5f-457c-985c-3f5805e13f4e"/>
    <xsd:import namespace="bff5712f-8748-4562-a11e-fa67df86cf1a"/>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90eab-fd5f-457c-985c-3f5805e13f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83c46511-b881-43b4-80dc-b25920be28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f5712f-8748-4562-a11e-fa67df86cf1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5c7907c3-c8c5-4e28-83f5-85efc7f0104f}" ma:internalName="TaxCatchAll" ma:showField="CatchAllData" ma:web="bff5712f-8748-4562-a11e-fa67df86cf1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f90eab-fd5f-457c-985c-3f5805e13f4e">
      <Terms xmlns="http://schemas.microsoft.com/office/infopath/2007/PartnerControls"/>
    </lcf76f155ced4ddcb4097134ff3c332f>
    <TaxCatchAll xmlns="bff5712f-8748-4562-a11e-fa67df86cf1a" xsi:nil="true"/>
  </documentManagement>
</p:properties>
</file>

<file path=customXml/itemProps1.xml><?xml version="1.0" encoding="utf-8"?>
<ds:datastoreItem xmlns:ds="http://schemas.openxmlformats.org/officeDocument/2006/customXml" ds:itemID="{1DF1A61F-DB72-4ACE-8E68-2E8A19886235}">
  <ds:schemaRefs>
    <ds:schemaRef ds:uri="http://schemas.microsoft.com/sharepoint/v3/contenttype/forms"/>
  </ds:schemaRefs>
</ds:datastoreItem>
</file>

<file path=customXml/itemProps2.xml><?xml version="1.0" encoding="utf-8"?>
<ds:datastoreItem xmlns:ds="http://schemas.openxmlformats.org/officeDocument/2006/customXml" ds:itemID="{F95E3FD0-A54E-4F68-87CA-EB8969E60688}"/>
</file>

<file path=customXml/itemProps3.xml><?xml version="1.0" encoding="utf-8"?>
<ds:datastoreItem xmlns:ds="http://schemas.openxmlformats.org/officeDocument/2006/customXml" ds:itemID="{48499D79-7D88-4FD8-9325-C877F3B32C8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3800</TotalTime>
  <Words>1321</Words>
  <Application>Microsoft Office PowerPoint</Application>
  <PresentationFormat>ワイド画面</PresentationFormat>
  <Paragraphs>102</Paragraphs>
  <Slides>39</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39</vt:i4>
      </vt:variant>
    </vt:vector>
  </HeadingPairs>
  <TitlesOfParts>
    <vt:vector size="43" baseType="lpstr">
      <vt:lpstr>游ゴシック</vt:lpstr>
      <vt:lpstr>游ゴシック Light</vt:lpstr>
      <vt:lpstr>Arial</vt:lpstr>
      <vt:lpstr>Office テーマ</vt:lpstr>
      <vt:lpstr>受注処理マニュアル</vt:lpstr>
      <vt:lpstr>手順①</vt:lpstr>
      <vt:lpstr>手順②</vt:lpstr>
      <vt:lpstr>手順③</vt:lpstr>
      <vt:lpstr>手順④</vt:lpstr>
      <vt:lpstr>手順⑤</vt:lpstr>
      <vt:lpstr>手順⑥</vt:lpstr>
      <vt:lpstr>手順⑦</vt:lpstr>
      <vt:lpstr>手順⑧</vt:lpstr>
      <vt:lpstr>手順⑨</vt:lpstr>
      <vt:lpstr>手順⑩</vt:lpstr>
      <vt:lpstr>⑩続き</vt:lpstr>
      <vt:lpstr>⑩の続き</vt:lpstr>
      <vt:lpstr>手順⑪</vt:lpstr>
      <vt:lpstr>手順⑫</vt:lpstr>
      <vt:lpstr>手順⑬</vt:lpstr>
      <vt:lpstr>手順⑭</vt:lpstr>
      <vt:lpstr>手順⑮</vt:lpstr>
      <vt:lpstr>※</vt:lpstr>
      <vt:lpstr>※２</vt:lpstr>
      <vt:lpstr>⑰</vt:lpstr>
      <vt:lpstr>⑱</vt:lpstr>
      <vt:lpstr>⑲</vt:lpstr>
      <vt:lpstr>⑳</vt:lpstr>
      <vt:lpstr>㉑</vt:lpstr>
      <vt:lpstr>送り状出し①</vt:lpstr>
      <vt:lpstr>②</vt:lpstr>
      <vt:lpstr>③</vt:lpstr>
      <vt:lpstr>④</vt:lpstr>
      <vt:lpstr>⑤</vt:lpstr>
      <vt:lpstr>⑥</vt:lpstr>
      <vt:lpstr>⑦</vt:lpstr>
      <vt:lpstr>⑧</vt:lpstr>
      <vt:lpstr>⑨</vt:lpstr>
      <vt:lpstr>⑩</vt:lpstr>
      <vt:lpstr>⑪</vt:lpstr>
      <vt:lpstr>⑫</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focetta デザイナー1</dc:creator>
  <cp:lastModifiedBy>山本 和宏</cp:lastModifiedBy>
  <cp:revision>64</cp:revision>
  <dcterms:created xsi:type="dcterms:W3CDTF">2020-01-16T00:54:40Z</dcterms:created>
  <dcterms:modified xsi:type="dcterms:W3CDTF">2020-04-21T08:47:48Z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0x01010050A30BA150E97547B4D9D7334D44BAE8</vt:lpwstr>
  </property>
  <property fmtid="{D5CDD505-2E9C-101B-9397-08002B2CF9AE}" pid="3" name="MediaServiceImageTags">
    <vt:lpwstr/>
  </property>
</Properties>
</file>